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70" r:id="rId4"/>
    <p:sldId id="276" r:id="rId5"/>
    <p:sldId id="271" r:id="rId6"/>
    <p:sldId id="275" r:id="rId7"/>
    <p:sldId id="277" r:id="rId8"/>
    <p:sldId id="279" r:id="rId9"/>
    <p:sldId id="278" r:id="rId10"/>
    <p:sldId id="259" r:id="rId11"/>
    <p:sldId id="260" r:id="rId12"/>
    <p:sldId id="261" r:id="rId13"/>
    <p:sldId id="262" r:id="rId14"/>
    <p:sldId id="263" r:id="rId15"/>
    <p:sldId id="264" r:id="rId16"/>
    <p:sldId id="265" r:id="rId1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p:restoredTop sz="86410"/>
  </p:normalViewPr>
  <p:slideViewPr>
    <p:cSldViewPr>
      <p:cViewPr varScale="1">
        <p:scale>
          <a:sx n="63" d="100"/>
          <a:sy n="63" d="100"/>
        </p:scale>
        <p:origin x="954" y="96"/>
      </p:cViewPr>
      <p:guideLst>
        <p:guide orient="horz" pos="2160"/>
        <p:guide pos="2880"/>
      </p:guideLst>
    </p:cSldViewPr>
  </p:slideViewPr>
  <p:outlineViewPr>
    <p:cViewPr>
      <p:scale>
        <a:sx n="33" d="100"/>
        <a:sy n="33" d="100"/>
      </p:scale>
      <p:origin x="0" y="-8838"/>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25" d="100"/>
          <a:sy n="125" d="100"/>
        </p:scale>
        <p:origin x="1350" y="-77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E9769-6B2F-4384-846D-397C42EB650D}" type="datetimeFigureOut">
              <a:rPr lang="nl-NL" smtClean="0"/>
              <a:t>7-3-2019</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BC72E-311B-4664-A61F-CAD0659BF6CB}" type="slidenum">
              <a:rPr lang="nl-NL" smtClean="0"/>
              <a:t>‹nr.›</a:t>
            </a:fld>
            <a:endParaRPr lang="nl-NL"/>
          </a:p>
        </p:txBody>
      </p:sp>
    </p:spTree>
    <p:extLst>
      <p:ext uri="{BB962C8B-B14F-4D97-AF65-F5344CB8AC3E}">
        <p14:creationId xmlns:p14="http://schemas.microsoft.com/office/powerpoint/2010/main" val="2722214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Indien mogelijk de scheermesjes van de zorgvrager zelf gebruiken.</a:t>
            </a:r>
          </a:p>
          <a:p>
            <a:r>
              <a:rPr lang="nl-NL" dirty="0" smtClean="0"/>
              <a:t>Gebruik altijd scheerschuim of zeep </a:t>
            </a:r>
            <a:r>
              <a:rPr lang="nl-NL" dirty="0" smtClean="0">
                <a:sym typeface="Wingdings" panose="05000000000000000000" pitchFamily="2" charset="2"/>
              </a:rPr>
              <a:t> worden de haartjes zachter van. Niet scheren met alleen water. = stroef  daardoor ontstaan makkelijk wondjes. </a:t>
            </a:r>
          </a:p>
          <a:p>
            <a:endParaRPr lang="nl-NL" dirty="0">
              <a:sym typeface="Wingdings" panose="05000000000000000000" pitchFamily="2" charset="2"/>
            </a:endParaRPr>
          </a:p>
          <a:p>
            <a:endParaRPr lang="nl-NL" dirty="0" smtClean="0">
              <a:sym typeface="Wingdings" panose="05000000000000000000" pitchFamily="2" charset="2"/>
            </a:endParaRPr>
          </a:p>
          <a:p>
            <a:r>
              <a:rPr lang="nl-NL" dirty="0" smtClean="0">
                <a:sym typeface="Wingdings" panose="05000000000000000000" pitchFamily="2" charset="2"/>
              </a:rPr>
              <a:t>Mogelijke opdracht: Laat de studenten een opgeblazen ballon scheren. </a:t>
            </a:r>
            <a:endParaRPr lang="nl-NL" dirty="0">
              <a:sym typeface="Wingdings" panose="05000000000000000000" pitchFamily="2" charset="2"/>
            </a:endParaRPr>
          </a:p>
          <a:p>
            <a:r>
              <a:rPr lang="nl-NL" dirty="0" smtClean="0">
                <a:sym typeface="Wingdings" panose="05000000000000000000" pitchFamily="2" charset="2"/>
              </a:rPr>
              <a:t>Materialen: Neem zelf </a:t>
            </a:r>
            <a:r>
              <a:rPr lang="nl-NL" dirty="0">
                <a:sym typeface="Wingdings" panose="05000000000000000000" pitchFamily="2" charset="2"/>
              </a:rPr>
              <a:t>ballonnen, </a:t>
            </a:r>
            <a:r>
              <a:rPr lang="nl-NL" dirty="0" smtClean="0">
                <a:sym typeface="Wingdings" panose="05000000000000000000" pitchFamily="2" charset="2"/>
              </a:rPr>
              <a:t>wegwerkdoekjes en bekertjes </a:t>
            </a:r>
            <a:r>
              <a:rPr lang="nl-NL" dirty="0">
                <a:sym typeface="Wingdings" panose="05000000000000000000" pitchFamily="2" charset="2"/>
              </a:rPr>
              <a:t>voor </a:t>
            </a:r>
            <a:r>
              <a:rPr lang="nl-NL" dirty="0" smtClean="0">
                <a:sym typeface="Wingdings" panose="05000000000000000000" pitchFamily="2" charset="2"/>
              </a:rPr>
              <a:t>water mee. Disposable scheermesjes</a:t>
            </a:r>
            <a:r>
              <a:rPr lang="nl-NL" dirty="0">
                <a:sym typeface="Wingdings" panose="05000000000000000000" pitchFamily="2" charset="2"/>
              </a:rPr>
              <a:t> </a:t>
            </a:r>
            <a:r>
              <a:rPr lang="nl-NL" dirty="0" smtClean="0">
                <a:sym typeface="Wingdings" panose="05000000000000000000" pitchFamily="2" charset="2"/>
              </a:rPr>
              <a:t>en scheerschuim zijn te vinden in het </a:t>
            </a:r>
            <a:r>
              <a:rPr lang="nl-NL" dirty="0" err="1" smtClean="0">
                <a:sym typeface="Wingdings" panose="05000000000000000000" pitchFamily="2" charset="2"/>
              </a:rPr>
              <a:t>skillslab</a:t>
            </a:r>
            <a:r>
              <a:rPr lang="nl-NL" dirty="0" smtClean="0">
                <a:sym typeface="Wingdings" panose="05000000000000000000" pitchFamily="2" charset="2"/>
              </a:rPr>
              <a:t>.</a:t>
            </a:r>
          </a:p>
          <a:p>
            <a:endParaRPr lang="nl-NL" dirty="0">
              <a:sym typeface="Wingdings" panose="05000000000000000000" pitchFamily="2" charset="2"/>
            </a:endParaRPr>
          </a:p>
          <a:p>
            <a:r>
              <a:rPr lang="nl-NL" dirty="0" smtClean="0">
                <a:sym typeface="Wingdings" panose="05000000000000000000" pitchFamily="2" charset="2"/>
              </a:rPr>
              <a:t>Geef elke student een ballon en laat hem/ haar die opblazen. De docent spuit er een beetje scheerschuim op. </a:t>
            </a:r>
            <a:endParaRPr lang="nl-NL" dirty="0"/>
          </a:p>
        </p:txBody>
      </p:sp>
      <p:sp>
        <p:nvSpPr>
          <p:cNvPr id="4" name="Tijdelijke aanduiding voor dianummer 3"/>
          <p:cNvSpPr>
            <a:spLocks noGrp="1"/>
          </p:cNvSpPr>
          <p:nvPr>
            <p:ph type="sldNum" sz="quarter" idx="10"/>
          </p:nvPr>
        </p:nvSpPr>
        <p:spPr/>
        <p:txBody>
          <a:bodyPr/>
          <a:lstStyle/>
          <a:p>
            <a:fld id="{51000A70-6E84-4CE6-9D5F-934CC368EC0D}" type="slidenum">
              <a:rPr lang="nl-NL" smtClean="0"/>
              <a:t>3</a:t>
            </a:fld>
            <a:endParaRPr lang="nl-NL"/>
          </a:p>
        </p:txBody>
      </p:sp>
    </p:spTree>
    <p:extLst>
      <p:ext uri="{BB962C8B-B14F-4D97-AF65-F5344CB8AC3E}">
        <p14:creationId xmlns:p14="http://schemas.microsoft.com/office/powerpoint/2010/main" val="1685601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A3BC72E-311B-4664-A61F-CAD0659BF6CB}" type="slidenum">
              <a:rPr lang="nl-NL" smtClean="0"/>
              <a:t>14</a:t>
            </a:fld>
            <a:endParaRPr lang="nl-NL"/>
          </a:p>
        </p:txBody>
      </p:sp>
    </p:spTree>
    <p:extLst>
      <p:ext uri="{BB962C8B-B14F-4D97-AF65-F5344CB8AC3E}">
        <p14:creationId xmlns:p14="http://schemas.microsoft.com/office/powerpoint/2010/main" val="2925025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A3BC72E-311B-4664-A61F-CAD0659BF6CB}" type="slidenum">
              <a:rPr lang="nl-NL" smtClean="0"/>
              <a:t>15</a:t>
            </a:fld>
            <a:endParaRPr lang="nl-NL"/>
          </a:p>
        </p:txBody>
      </p:sp>
    </p:spTree>
    <p:extLst>
      <p:ext uri="{BB962C8B-B14F-4D97-AF65-F5344CB8AC3E}">
        <p14:creationId xmlns:p14="http://schemas.microsoft.com/office/powerpoint/2010/main" val="2160019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Geinig filmpje om even te laten zien….</a:t>
            </a:r>
            <a:endParaRPr lang="nl-NL" dirty="0"/>
          </a:p>
        </p:txBody>
      </p:sp>
      <p:sp>
        <p:nvSpPr>
          <p:cNvPr id="4" name="Tijdelijke aanduiding voor dianummer 3"/>
          <p:cNvSpPr>
            <a:spLocks noGrp="1"/>
          </p:cNvSpPr>
          <p:nvPr>
            <p:ph type="sldNum" sz="quarter" idx="10"/>
          </p:nvPr>
        </p:nvSpPr>
        <p:spPr/>
        <p:txBody>
          <a:bodyPr/>
          <a:lstStyle/>
          <a:p>
            <a:fld id="{3A3BC72E-311B-4664-A61F-CAD0659BF6CB}" type="slidenum">
              <a:rPr lang="nl-NL" smtClean="0"/>
              <a:t>16</a:t>
            </a:fld>
            <a:endParaRPr lang="nl-NL"/>
          </a:p>
        </p:txBody>
      </p:sp>
    </p:spTree>
    <p:extLst>
      <p:ext uri="{BB962C8B-B14F-4D97-AF65-F5344CB8AC3E}">
        <p14:creationId xmlns:p14="http://schemas.microsoft.com/office/powerpoint/2010/main" val="619893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Door drukte wordt het haar en/ of scheren soms vergeten. Maar voor cliënten die hierbij ondersteuning nog hebben is dit vaak wel belangrijk. Haar wat goed zit en een geschoren gezicht is belangrijk voor het algemeen welbevinden van een cliënt. </a:t>
            </a:r>
          </a:p>
          <a:p>
            <a:r>
              <a:rPr lang="nl-NL" dirty="0" smtClean="0"/>
              <a:t>Ondersteun een cliënt, indien nodig met het maken van een afspraak bij de kapper. </a:t>
            </a:r>
          </a:p>
          <a:p>
            <a:r>
              <a:rPr lang="nl-NL" dirty="0" smtClean="0"/>
              <a:t>Vraag altijd hoe een cliënt het haar wil hebben. </a:t>
            </a:r>
          </a:p>
          <a:p>
            <a:endParaRPr lang="nl-NL" dirty="0"/>
          </a:p>
        </p:txBody>
      </p:sp>
      <p:sp>
        <p:nvSpPr>
          <p:cNvPr id="4" name="Tijdelijke aanduiding voor dianummer 3"/>
          <p:cNvSpPr>
            <a:spLocks noGrp="1"/>
          </p:cNvSpPr>
          <p:nvPr>
            <p:ph type="sldNum" sz="quarter" idx="10"/>
          </p:nvPr>
        </p:nvSpPr>
        <p:spPr/>
        <p:txBody>
          <a:bodyPr/>
          <a:lstStyle/>
          <a:p>
            <a:fld id="{3A3BC72E-311B-4664-A61F-CAD0659BF6CB}" type="slidenum">
              <a:rPr lang="nl-NL" smtClean="0"/>
              <a:t>4</a:t>
            </a:fld>
            <a:endParaRPr lang="nl-NL"/>
          </a:p>
        </p:txBody>
      </p:sp>
    </p:spTree>
    <p:extLst>
      <p:ext uri="{BB962C8B-B14F-4D97-AF65-F5344CB8AC3E}">
        <p14:creationId xmlns:p14="http://schemas.microsoft.com/office/powerpoint/2010/main" val="2307248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00550"/>
            <a:ext cx="5486400" cy="4491930"/>
          </a:xfrm>
        </p:spPr>
        <p:txBody>
          <a:bodyPr/>
          <a:lstStyle/>
          <a:p>
            <a:r>
              <a:rPr lang="nl-NL" dirty="0" smtClean="0"/>
              <a:t>Hoofdluis:</a:t>
            </a:r>
          </a:p>
          <a:p>
            <a:r>
              <a:rPr lang="nl-NL" dirty="0" smtClean="0"/>
              <a:t>Is een parasiet die alleen bij mensen voorkomt en niet bij dieren. Leeft van het bloed van mensen. Speeksel van de luis zorgt dat het bloed niet stolt en veroorzaakt de jeuk. </a:t>
            </a:r>
          </a:p>
          <a:p>
            <a:r>
              <a:rPr lang="nl-NL" dirty="0" smtClean="0"/>
              <a:t>Een vrouwelijke luis legt elke dag eitjes die na 9 dagen uitkomen en na weer 10 dagen volwassen zijn en ook weer eitjes kunnen leggen. </a:t>
            </a:r>
          </a:p>
          <a:p>
            <a:endParaRPr lang="nl-NL" dirty="0"/>
          </a:p>
          <a:p>
            <a:r>
              <a:rPr lang="nl-NL" dirty="0" smtClean="0"/>
              <a:t>Komt </a:t>
            </a:r>
            <a:r>
              <a:rPr lang="nl-NL" dirty="0" err="1" smtClean="0"/>
              <a:t>mn</a:t>
            </a:r>
            <a:r>
              <a:rPr lang="nl-NL" dirty="0" smtClean="0"/>
              <a:t> bij kinderen voor maar kan ook bij volwassenen. Besmetting gaat eenvoudig via jassen, bedden en autobanken etc. Moet worden behandeld!</a:t>
            </a:r>
          </a:p>
          <a:p>
            <a:pPr marL="171450" indent="-171450">
              <a:buFontTx/>
              <a:buChar char="-"/>
            </a:pPr>
            <a:r>
              <a:rPr lang="nl-NL" dirty="0" smtClean="0"/>
              <a:t>Luizenkam= precies werkje. Kam steeds schoonmaken en hoofd boven een wit papier houden. Dan kun je de luizen zien vallen tijdens het kammen.</a:t>
            </a:r>
          </a:p>
          <a:p>
            <a:pPr marL="171450" indent="-171450">
              <a:buFontTx/>
              <a:buChar char="-"/>
            </a:pPr>
            <a:r>
              <a:rPr lang="nl-NL" dirty="0" smtClean="0"/>
              <a:t>Antihoofdluismiddel. Gaan de luizen dood van maar de neten niet. Nadien nog 14 dagen blijven kammen. Luizen kunnen resistent worden van het middel. </a:t>
            </a:r>
          </a:p>
          <a:p>
            <a:pPr marL="171450" indent="-171450">
              <a:buFontTx/>
              <a:buChar char="-"/>
            </a:pPr>
            <a:endParaRPr lang="nl-NL" dirty="0"/>
          </a:p>
          <a:p>
            <a:pPr marL="171450" indent="-171450">
              <a:buFontTx/>
              <a:buChar char="-"/>
            </a:pPr>
            <a:endParaRPr lang="nl-NL" dirty="0" smtClean="0"/>
          </a:p>
          <a:p>
            <a:pPr marL="171450" indent="-171450">
              <a:buFontTx/>
              <a:buChar char="-"/>
            </a:pPr>
            <a:r>
              <a:rPr lang="nl-NL" dirty="0" smtClean="0"/>
              <a:t>Bespreek de stelling klassikaal.</a:t>
            </a:r>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51000A70-6E84-4CE6-9D5F-934CC368EC0D}" type="slidenum">
              <a:rPr lang="nl-NL" smtClean="0"/>
              <a:t>5</a:t>
            </a:fld>
            <a:endParaRPr lang="nl-NL"/>
          </a:p>
        </p:txBody>
      </p:sp>
    </p:spTree>
    <p:extLst>
      <p:ext uri="{BB962C8B-B14F-4D97-AF65-F5344CB8AC3E}">
        <p14:creationId xmlns:p14="http://schemas.microsoft.com/office/powerpoint/2010/main" val="2120783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A3BC72E-311B-4664-A61F-CAD0659BF6CB}" type="slidenum">
              <a:rPr lang="nl-NL" smtClean="0"/>
              <a:t>6</a:t>
            </a:fld>
            <a:endParaRPr lang="nl-NL"/>
          </a:p>
        </p:txBody>
      </p:sp>
    </p:spTree>
    <p:extLst>
      <p:ext uri="{BB962C8B-B14F-4D97-AF65-F5344CB8AC3E}">
        <p14:creationId xmlns:p14="http://schemas.microsoft.com/office/powerpoint/2010/main" val="4202339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het algemeen kun je stellen dat zorgvragers met een ziekte zoals bijv. Reuma</a:t>
            </a:r>
            <a:r>
              <a:rPr lang="nl-NL" baseline="0" dirty="0" smtClean="0"/>
              <a:t> of Diabetes nooit hun problemen aan de nagels zelf moeten oplossen maar dit moeten laten doen door een professional zoals een pedicure. </a:t>
            </a:r>
          </a:p>
          <a:p>
            <a:r>
              <a:rPr lang="nl-NL" baseline="0" dirty="0" smtClean="0"/>
              <a:t>Dit omdat wondjes </a:t>
            </a:r>
            <a:r>
              <a:rPr lang="nl-NL" baseline="0" dirty="0" err="1" smtClean="0"/>
              <a:t>agv</a:t>
            </a:r>
            <a:r>
              <a:rPr lang="nl-NL" baseline="0" dirty="0" smtClean="0"/>
              <a:t> die behandeling kunnen leiden tot ontstekingen en het ergste geval tot necrose (afsterven)  en mogelijke amputaties. m</a:t>
            </a:r>
            <a:endParaRPr lang="nl-NL" dirty="0"/>
          </a:p>
        </p:txBody>
      </p:sp>
      <p:sp>
        <p:nvSpPr>
          <p:cNvPr id="4" name="Tijdelijke aanduiding voor dianummer 3"/>
          <p:cNvSpPr>
            <a:spLocks noGrp="1"/>
          </p:cNvSpPr>
          <p:nvPr>
            <p:ph type="sldNum" sz="quarter" idx="10"/>
          </p:nvPr>
        </p:nvSpPr>
        <p:spPr/>
        <p:txBody>
          <a:bodyPr/>
          <a:lstStyle/>
          <a:p>
            <a:fld id="{3A3BC72E-311B-4664-A61F-CAD0659BF6CB}" type="slidenum">
              <a:rPr lang="nl-NL" smtClean="0"/>
              <a:t>7</a:t>
            </a:fld>
            <a:endParaRPr lang="nl-NL"/>
          </a:p>
        </p:txBody>
      </p:sp>
    </p:spTree>
    <p:extLst>
      <p:ext uri="{BB962C8B-B14F-4D97-AF65-F5344CB8AC3E}">
        <p14:creationId xmlns:p14="http://schemas.microsoft.com/office/powerpoint/2010/main" val="576148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Indien de docent dit wenst en er nog tijd is kunnen deze en de volgende dia’s nog besproken worden. </a:t>
            </a:r>
            <a:endParaRPr lang="nl-NL" dirty="0"/>
          </a:p>
        </p:txBody>
      </p:sp>
      <p:sp>
        <p:nvSpPr>
          <p:cNvPr id="4" name="Tijdelijke aanduiding voor dianummer 3"/>
          <p:cNvSpPr>
            <a:spLocks noGrp="1"/>
          </p:cNvSpPr>
          <p:nvPr>
            <p:ph type="sldNum" sz="quarter" idx="10"/>
          </p:nvPr>
        </p:nvSpPr>
        <p:spPr/>
        <p:txBody>
          <a:bodyPr/>
          <a:lstStyle/>
          <a:p>
            <a:fld id="{3A3BC72E-311B-4664-A61F-CAD0659BF6CB}" type="slidenum">
              <a:rPr lang="nl-NL" smtClean="0"/>
              <a:t>10</a:t>
            </a:fld>
            <a:endParaRPr lang="nl-NL"/>
          </a:p>
        </p:txBody>
      </p:sp>
    </p:spTree>
    <p:extLst>
      <p:ext uri="{BB962C8B-B14F-4D97-AF65-F5344CB8AC3E}">
        <p14:creationId xmlns:p14="http://schemas.microsoft.com/office/powerpoint/2010/main" val="280526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A3BC72E-311B-4664-A61F-CAD0659BF6CB}" type="slidenum">
              <a:rPr lang="nl-NL" smtClean="0"/>
              <a:t>11</a:t>
            </a:fld>
            <a:endParaRPr lang="nl-NL"/>
          </a:p>
        </p:txBody>
      </p:sp>
    </p:spTree>
    <p:extLst>
      <p:ext uri="{BB962C8B-B14F-4D97-AF65-F5344CB8AC3E}">
        <p14:creationId xmlns:p14="http://schemas.microsoft.com/office/powerpoint/2010/main" val="3798254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A3BC72E-311B-4664-A61F-CAD0659BF6CB}" type="slidenum">
              <a:rPr lang="nl-NL" smtClean="0"/>
              <a:t>12</a:t>
            </a:fld>
            <a:endParaRPr lang="nl-NL"/>
          </a:p>
        </p:txBody>
      </p:sp>
    </p:spTree>
    <p:extLst>
      <p:ext uri="{BB962C8B-B14F-4D97-AF65-F5344CB8AC3E}">
        <p14:creationId xmlns:p14="http://schemas.microsoft.com/office/powerpoint/2010/main" val="1957772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A3BC72E-311B-4664-A61F-CAD0659BF6CB}" type="slidenum">
              <a:rPr lang="nl-NL" smtClean="0"/>
              <a:t>13</a:t>
            </a:fld>
            <a:endParaRPr lang="nl-NL"/>
          </a:p>
        </p:txBody>
      </p:sp>
    </p:spTree>
    <p:extLst>
      <p:ext uri="{BB962C8B-B14F-4D97-AF65-F5344CB8AC3E}">
        <p14:creationId xmlns:p14="http://schemas.microsoft.com/office/powerpoint/2010/main" val="44357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nd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het opmaakprofiel van de modelondertitel te bewerken</a:t>
            </a:r>
            <a:endParaRPr kumimoji="0" lang="en-US"/>
          </a:p>
        </p:txBody>
      </p:sp>
      <p:sp>
        <p:nvSpPr>
          <p:cNvPr id="28" name="Tijdelijke aanduiding voor datum 27"/>
          <p:cNvSpPr>
            <a:spLocks noGrp="1"/>
          </p:cNvSpPr>
          <p:nvPr>
            <p:ph type="dt" sz="half" idx="10"/>
          </p:nvPr>
        </p:nvSpPr>
        <p:spPr/>
        <p:txBody>
          <a:bodyPr/>
          <a:lstStyle/>
          <a:p>
            <a:fld id="{84C01B6F-A538-4D08-A8C5-44410CD2FFFD}" type="datetimeFigureOut">
              <a:rPr lang="nl-NL" smtClean="0"/>
              <a:pPr/>
              <a:t>7-3-2019</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7" name="Rechte verbindingslijn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Tijdelijke aanduiding voor dianumm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4A89EA7-AA72-438F-A2AE-AB43C522E003}" type="slidenum">
              <a:rPr lang="nl-NL" smtClean="0"/>
              <a:pPr/>
              <a:t>‹nr.›</a:t>
            </a:fld>
            <a:endParaRPr lang="nl-NL"/>
          </a:p>
        </p:txBody>
      </p:sp>
      <p:sp>
        <p:nvSpPr>
          <p:cNvPr id="8" name="Titel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nl-NL"/>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84C01B6F-A538-4D08-A8C5-44410CD2FFFD}" type="datetimeFigureOut">
              <a:rPr lang="nl-NL" smtClean="0"/>
              <a:pPr/>
              <a:t>7-3-2019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4A89EA7-AA72-438F-A2AE-AB43C522E003}"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Ref idx="1001">
        <a:schemeClr val="bg2"/>
      </p:bgRef>
    </p:b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hoe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hte verbindingslijn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6915912" y="3009901"/>
            <a:ext cx="457200" cy="441325"/>
          </a:xfrm>
        </p:spPr>
        <p:txBody>
          <a:bodyPr/>
          <a:lstStyle/>
          <a:p>
            <a:fld id="{64A89EA7-AA72-438F-A2AE-AB43C522E003}" type="slidenum">
              <a:rPr lang="nl-NL" smtClean="0"/>
              <a:pPr/>
              <a:t>‹nr.›</a:t>
            </a:fld>
            <a:endParaRPr lang="nl-NL"/>
          </a:p>
        </p:txBody>
      </p:sp>
      <p:sp>
        <p:nvSpPr>
          <p:cNvPr id="3" name="Tijdelijke aanduiding voor verticale tekst 2"/>
          <p:cNvSpPr>
            <a:spLocks noGrp="1"/>
          </p:cNvSpPr>
          <p:nvPr>
            <p:ph type="body" orient="vert" idx="1"/>
          </p:nvPr>
        </p:nvSpPr>
        <p:spPr>
          <a:xfrm>
            <a:off x="304800" y="304800"/>
            <a:ext cx="6553200" cy="5821366"/>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84C01B6F-A538-4D08-A8C5-44410CD2FFFD}" type="datetimeFigureOut">
              <a:rPr lang="nl-NL" smtClean="0"/>
              <a:pPr/>
              <a:t>7-3-2019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2" name="Verticale titel 1"/>
          <p:cNvSpPr>
            <a:spLocks noGrp="1"/>
          </p:cNvSpPr>
          <p:nvPr>
            <p:ph type="title" orient="vert"/>
          </p:nvPr>
        </p:nvSpPr>
        <p:spPr>
          <a:xfrm>
            <a:off x="7391400" y="304801"/>
            <a:ext cx="1447800" cy="5851525"/>
          </a:xfrm>
        </p:spPr>
        <p:txBody>
          <a:bodyPr vert="eaVert"/>
          <a:lstStyle/>
          <a:p>
            <a:r>
              <a:rPr kumimoji="0" lang="nl-NL"/>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nl-NL"/>
              <a:t>Klik om de stijl te bewerken</a:t>
            </a:r>
            <a:endParaRPr kumimoji="0" lang="en-US"/>
          </a:p>
        </p:txBody>
      </p:sp>
      <p:sp>
        <p:nvSpPr>
          <p:cNvPr id="4" name="Tijdelijke aanduiding voor datum 3"/>
          <p:cNvSpPr>
            <a:spLocks noGrp="1"/>
          </p:cNvSpPr>
          <p:nvPr>
            <p:ph type="dt" sz="half" idx="10"/>
          </p:nvPr>
        </p:nvSpPr>
        <p:spPr/>
        <p:txBody>
          <a:bodyPr/>
          <a:lstStyle/>
          <a:p>
            <a:fld id="{84C01B6F-A538-4D08-A8C5-44410CD2FFFD}" type="datetimeFigureOut">
              <a:rPr lang="nl-NL" smtClean="0"/>
              <a:pPr/>
              <a:t>7-3-2019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a:xfrm>
            <a:off x="4361688" y="1026372"/>
            <a:ext cx="457200" cy="441325"/>
          </a:xfrm>
        </p:spPr>
        <p:txBody>
          <a:bodyPr/>
          <a:lstStyle/>
          <a:p>
            <a:fld id="{64A89EA7-AA72-438F-A2AE-AB43C522E003}" type="slidenum">
              <a:rPr lang="nl-NL" smtClean="0"/>
              <a:pPr/>
              <a:t>‹nr.›</a:t>
            </a:fld>
            <a:endParaRPr lang="nl-NL"/>
          </a:p>
        </p:txBody>
      </p:sp>
      <p:sp>
        <p:nvSpPr>
          <p:cNvPr id="8" name="Tijdelijke aanduiding voor inhoud 7"/>
          <p:cNvSpPr>
            <a:spLocks noGrp="1"/>
          </p:cNvSpPr>
          <p:nvPr>
            <p:ph sz="quarter" idx="1"/>
          </p:nvPr>
        </p:nvSpPr>
        <p:spPr>
          <a:xfrm>
            <a:off x="301752" y="1527048"/>
            <a:ext cx="8503920" cy="45720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ijdelijke aanduiding voor teks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13" name="Rechthoe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hthoe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Tijdelijke aanduiding voor voettekst 4"/>
          <p:cNvSpPr>
            <a:spLocks noGrp="1"/>
          </p:cNvSpPr>
          <p:nvPr>
            <p:ph type="ftr" sz="quarter" idx="11"/>
          </p:nvPr>
        </p:nvSpPr>
        <p:spPr/>
        <p:txBody>
          <a:bodyPr/>
          <a:lstStyle/>
          <a:p>
            <a:endParaRPr lang="nl-NL"/>
          </a:p>
        </p:txBody>
      </p:sp>
      <p:sp>
        <p:nvSpPr>
          <p:cNvPr id="4" name="Tijdelijke aanduiding voor datum 3"/>
          <p:cNvSpPr>
            <a:spLocks noGrp="1"/>
          </p:cNvSpPr>
          <p:nvPr>
            <p:ph type="dt" sz="half" idx="10"/>
          </p:nvPr>
        </p:nvSpPr>
        <p:spPr/>
        <p:txBody>
          <a:bodyPr/>
          <a:lstStyle/>
          <a:p>
            <a:fld id="{84C01B6F-A538-4D08-A8C5-44410CD2FFFD}" type="datetimeFigureOut">
              <a:rPr lang="nl-NL" smtClean="0"/>
              <a:pPr/>
              <a:t>7-3-2019</a:t>
            </a:fld>
            <a:endParaRPr lang="nl-NL"/>
          </a:p>
        </p:txBody>
      </p:sp>
      <p:sp>
        <p:nvSpPr>
          <p:cNvPr id="8" name="Rechte verbindingslijn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4A89EA7-AA72-438F-A2AE-AB43C522E003}" type="slidenum">
              <a:rPr lang="nl-NL" smtClean="0"/>
              <a:pPr/>
              <a:t>‹nr.›</a:t>
            </a:fld>
            <a:endParaRPr lang="nl-NL"/>
          </a:p>
        </p:txBody>
      </p:sp>
      <p:sp>
        <p:nvSpPr>
          <p:cNvPr id="2" name="Titel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nl-NL"/>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534400" cy="758952"/>
          </a:xfrm>
        </p:spPr>
        <p:txBody>
          <a:bodyPr/>
          <a:lstStyle/>
          <a:p>
            <a:r>
              <a:rPr kumimoji="0" lang="nl-NL"/>
              <a:t>Klik om de stijl te bewerken</a:t>
            </a:r>
            <a:endParaRPr kumimoji="0" lang="en-US"/>
          </a:p>
        </p:txBody>
      </p:sp>
      <p:sp>
        <p:nvSpPr>
          <p:cNvPr id="5" name="Tijdelijke aanduiding voor datum 4"/>
          <p:cNvSpPr>
            <a:spLocks noGrp="1"/>
          </p:cNvSpPr>
          <p:nvPr>
            <p:ph type="dt" sz="half" idx="10"/>
          </p:nvPr>
        </p:nvSpPr>
        <p:spPr>
          <a:xfrm>
            <a:off x="5791200" y="6409944"/>
            <a:ext cx="3044952" cy="365760"/>
          </a:xfrm>
        </p:spPr>
        <p:txBody>
          <a:bodyPr/>
          <a:lstStyle/>
          <a:p>
            <a:fld id="{84C01B6F-A538-4D08-A8C5-44410CD2FFFD}" type="datetimeFigureOut">
              <a:rPr lang="nl-NL" smtClean="0"/>
              <a:pPr/>
              <a:t>7-3-2019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4A89EA7-AA72-438F-A2AE-AB43C522E003}" type="slidenum">
              <a:rPr lang="nl-NL" smtClean="0"/>
              <a:pPr/>
              <a:t>‹nr.›</a:t>
            </a:fld>
            <a:endParaRPr lang="nl-NL"/>
          </a:p>
        </p:txBody>
      </p:sp>
      <p:sp>
        <p:nvSpPr>
          <p:cNvPr id="8" name="Rechte verbindingslijn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Tijdelijke aanduiding voor inhoud 9"/>
          <p:cNvSpPr>
            <a:spLocks noGrp="1"/>
          </p:cNvSpPr>
          <p:nvPr>
            <p:ph sz="half" idx="1"/>
          </p:nvPr>
        </p:nvSpPr>
        <p:spPr>
          <a:xfrm>
            <a:off x="301752" y="1371600"/>
            <a:ext cx="4038600" cy="4681728"/>
          </a:xfrm>
        </p:spPr>
        <p:txBody>
          <a:bodyPr/>
          <a:lstStyle>
            <a:lvl1pPr>
              <a:defRPr sz="2500"/>
            </a:lvl1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2" name="Tijdelijke aanduiding voor inhoud 11"/>
          <p:cNvSpPr>
            <a:spLocks noGrp="1"/>
          </p:cNvSpPr>
          <p:nvPr>
            <p:ph sz="half" idx="2"/>
          </p:nvPr>
        </p:nvSpPr>
        <p:spPr>
          <a:xfrm>
            <a:off x="4800600" y="1371600"/>
            <a:ext cx="4038600" cy="4681728"/>
          </a:xfrm>
        </p:spPr>
        <p:txBody>
          <a:bodyPr/>
          <a:lstStyle>
            <a:lvl1pPr>
              <a:defRPr sz="2500"/>
            </a:lvl1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1">
        <a:schemeClr val="bg2"/>
      </p:bgRef>
    </p:bg>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hthoe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hthoe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hthoe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hoe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hoe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ijdelijke aanduiding voor teks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7" name="Tijdelijke aanduiding voor datum 6"/>
          <p:cNvSpPr>
            <a:spLocks noGrp="1"/>
          </p:cNvSpPr>
          <p:nvPr>
            <p:ph type="dt" sz="half" idx="10"/>
          </p:nvPr>
        </p:nvSpPr>
        <p:spPr/>
        <p:txBody>
          <a:bodyPr/>
          <a:lstStyle/>
          <a:p>
            <a:fld id="{84C01B6F-A538-4D08-A8C5-44410CD2FFFD}" type="datetimeFigureOut">
              <a:rPr lang="nl-NL" smtClean="0"/>
              <a:pPr/>
              <a:t>7-3-2019</a:t>
            </a:fld>
            <a:endParaRPr lang="nl-NL"/>
          </a:p>
        </p:txBody>
      </p:sp>
      <p:sp>
        <p:nvSpPr>
          <p:cNvPr id="8" name="Tijdelijke aanduiding voor voettekst 7"/>
          <p:cNvSpPr>
            <a:spLocks noGrp="1"/>
          </p:cNvSpPr>
          <p:nvPr>
            <p:ph type="ftr" sz="quarter" idx="11"/>
          </p:nvPr>
        </p:nvSpPr>
        <p:spPr>
          <a:xfrm>
            <a:off x="304800" y="6409944"/>
            <a:ext cx="3581400" cy="365760"/>
          </a:xfrm>
        </p:spPr>
        <p:txBody>
          <a:bodyPr/>
          <a:lstStyle/>
          <a:p>
            <a:endParaRPr lang="nl-NL"/>
          </a:p>
        </p:txBody>
      </p:sp>
      <p:sp>
        <p:nvSpPr>
          <p:cNvPr id="15" name="Rechte verbindingslijn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Tijdelijke aanduiding voor inhoud 23"/>
          <p:cNvSpPr>
            <a:spLocks noGrp="1"/>
          </p:cNvSpPr>
          <p:nvPr>
            <p:ph sz="quarter" idx="2"/>
          </p:nvPr>
        </p:nvSpPr>
        <p:spPr>
          <a:xfrm>
            <a:off x="301752" y="2471383"/>
            <a:ext cx="4041648" cy="3818404"/>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6" name="Tijdelijke aanduiding voor inhoud 25"/>
          <p:cNvSpPr>
            <a:spLocks noGrp="1"/>
          </p:cNvSpPr>
          <p:nvPr>
            <p:ph sz="quarter" idx="4"/>
          </p:nvPr>
        </p:nvSpPr>
        <p:spPr>
          <a:xfrm>
            <a:off x="4800600" y="2471383"/>
            <a:ext cx="4038600" cy="3822192"/>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5" name="Ova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jdelijke aanduiding voor dianummer 8"/>
          <p:cNvSpPr>
            <a:spLocks noGrp="1"/>
          </p:cNvSpPr>
          <p:nvPr>
            <p:ph type="sldNum" sz="quarter" idx="12"/>
          </p:nvPr>
        </p:nvSpPr>
        <p:spPr>
          <a:xfrm>
            <a:off x="4343400" y="1042416"/>
            <a:ext cx="457200" cy="441325"/>
          </a:xfrm>
        </p:spPr>
        <p:txBody>
          <a:bodyPr/>
          <a:lstStyle>
            <a:lvl1pPr algn="ctr">
              <a:defRPr/>
            </a:lvl1pPr>
          </a:lstStyle>
          <a:p>
            <a:fld id="{64A89EA7-AA72-438F-A2AE-AB43C522E003}" type="slidenum">
              <a:rPr lang="nl-NL" smtClean="0"/>
              <a:pPr/>
              <a:t>‹nr.›</a:t>
            </a:fld>
            <a:endParaRPr lang="nl-NL"/>
          </a:p>
        </p:txBody>
      </p:sp>
      <p:sp>
        <p:nvSpPr>
          <p:cNvPr id="23" name="Titel 22"/>
          <p:cNvSpPr>
            <a:spLocks noGrp="1"/>
          </p:cNvSpPr>
          <p:nvPr>
            <p:ph type="title"/>
          </p:nvPr>
        </p:nvSpPr>
        <p:spPr/>
        <p:txBody>
          <a:bodyPr rtlCol="0" anchor="b" anchorCtr="0"/>
          <a:lstStyle/>
          <a:p>
            <a:r>
              <a:rPr kumimoji="0" lang="nl-NL"/>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84C01B6F-A538-4D08-A8C5-44410CD2FFFD}" type="datetimeFigureOut">
              <a:rPr lang="nl-NL" smtClean="0"/>
              <a:pPr/>
              <a:t>7-3-2019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a:xfrm>
            <a:off x="4343400" y="1036020"/>
            <a:ext cx="457200" cy="441325"/>
          </a:xfrm>
        </p:spPr>
        <p:txBody>
          <a:bodyPr/>
          <a:lstStyle/>
          <a:p>
            <a:fld id="{64A89EA7-AA72-438F-A2AE-AB43C522E003}"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hthoe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hthoe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Tijdelijke aanduiding voor datum 1"/>
          <p:cNvSpPr>
            <a:spLocks noGrp="1"/>
          </p:cNvSpPr>
          <p:nvPr>
            <p:ph type="dt" sz="half" idx="10"/>
          </p:nvPr>
        </p:nvSpPr>
        <p:spPr/>
        <p:txBody>
          <a:bodyPr/>
          <a:lstStyle/>
          <a:p>
            <a:fld id="{84C01B6F-A538-4D08-A8C5-44410CD2FFFD}" type="datetimeFigureOut">
              <a:rPr lang="nl-NL" smtClean="0"/>
              <a:pPr/>
              <a:t>7-3-2019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4A89EA7-AA72-438F-A2AE-AB43C522E003}"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1"/>
      </p:bgRef>
    </p:bg>
    <p:spTree>
      <p:nvGrpSpPr>
        <p:cNvPr id="1" name=""/>
        <p:cNvGrpSpPr/>
        <p:nvPr/>
      </p:nvGrpSpPr>
      <p:grpSpPr>
        <a:xfrm>
          <a:off x="0" y="0"/>
          <a:ext cx="0" cy="0"/>
          <a:chOff x="0" y="0"/>
          <a:chExt cx="0" cy="0"/>
        </a:xfrm>
      </p:grpSpPr>
      <p:sp>
        <p:nvSpPr>
          <p:cNvPr id="19" name="Rechthoe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hoe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hthoe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nl-NL"/>
              <a:t>Klik om de stijl te bewerken</a:t>
            </a:r>
            <a:endParaRPr kumimoji="0" lang="en-US"/>
          </a:p>
        </p:txBody>
      </p:sp>
      <p:sp>
        <p:nvSpPr>
          <p:cNvPr id="3" name="Tijdelijke aanduiding voor teks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nl-NL"/>
              <a:t>Klik om de modelstijlen te bewerken</a:t>
            </a:r>
          </a:p>
        </p:txBody>
      </p:sp>
      <p:sp>
        <p:nvSpPr>
          <p:cNvPr id="8" name="Rechthoe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hte verbindingslijn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Tijdelijke aanduiding voor inhoud 19"/>
          <p:cNvSpPr>
            <a:spLocks noGrp="1"/>
          </p:cNvSpPr>
          <p:nvPr>
            <p:ph sz="quarter" idx="1"/>
          </p:nvPr>
        </p:nvSpPr>
        <p:spPr>
          <a:xfrm>
            <a:off x="3124200" y="685800"/>
            <a:ext cx="5638800" cy="54102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0" name="Ova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jdelijke aanduiding voor dianumm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4A89EA7-AA72-438F-A2AE-AB43C522E003}" type="slidenum">
              <a:rPr lang="nl-NL" smtClean="0"/>
              <a:pPr/>
              <a:t>‹nr.›</a:t>
            </a:fld>
            <a:endParaRPr lang="nl-NL"/>
          </a:p>
        </p:txBody>
      </p:sp>
      <p:sp>
        <p:nvSpPr>
          <p:cNvPr id="21" name="Rechthoe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datum 4"/>
          <p:cNvSpPr>
            <a:spLocks noGrp="1"/>
          </p:cNvSpPr>
          <p:nvPr>
            <p:ph type="dt" sz="half" idx="10"/>
          </p:nvPr>
        </p:nvSpPr>
        <p:spPr/>
        <p:txBody>
          <a:bodyPr/>
          <a:lstStyle/>
          <a:p>
            <a:fld id="{84C01B6F-A538-4D08-A8C5-44410CD2FFFD}" type="datetimeFigureOut">
              <a:rPr lang="nl-NL" smtClean="0"/>
              <a:pPr/>
              <a:t>7-3-2019</a:t>
            </a:fld>
            <a:endParaRPr lang="nl-NL"/>
          </a:p>
        </p:txBody>
      </p:sp>
      <p:sp>
        <p:nvSpPr>
          <p:cNvPr id="6" name="Tijdelijke aanduiding voor voettekst 5"/>
          <p:cNvSpPr>
            <a:spLocks noGrp="1"/>
          </p:cNvSpPr>
          <p:nvPr>
            <p:ph type="ftr" sz="quarter" idx="11"/>
          </p:nvPr>
        </p:nvSpPr>
        <p:spPr>
          <a:xfrm>
            <a:off x="301752" y="6410848"/>
            <a:ext cx="3383280" cy="365760"/>
          </a:xfrm>
        </p:spPr>
        <p:txBody>
          <a:bodyPr/>
          <a:lstStyle/>
          <a:p>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1" name="Rechte verbindingslijn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hoe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hthoe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hoe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jdelijke aanduiding voor dianummer 6"/>
          <p:cNvSpPr>
            <a:spLocks noGrp="1"/>
          </p:cNvSpPr>
          <p:nvPr>
            <p:ph type="sldNum" sz="quarter" idx="12"/>
          </p:nvPr>
        </p:nvSpPr>
        <p:spPr>
          <a:xfrm>
            <a:off x="1371600" y="312738"/>
            <a:ext cx="457200" cy="441325"/>
          </a:xfrm>
        </p:spPr>
        <p:txBody>
          <a:bodyPr/>
          <a:lstStyle/>
          <a:p>
            <a:fld id="{64A89EA7-AA72-438F-A2AE-AB43C522E003}" type="slidenum">
              <a:rPr lang="nl-NL" smtClean="0"/>
              <a:pPr/>
              <a:t>‹nr.›</a:t>
            </a:fld>
            <a:endParaRPr lang="nl-NL"/>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nl-NL"/>
              <a:t>Klik om de stijl te bewerken</a:t>
            </a:r>
            <a:endParaRPr kumimoji="0" lang="en-US"/>
          </a:p>
        </p:txBody>
      </p:sp>
      <p:sp>
        <p:nvSpPr>
          <p:cNvPr id="3" name="Tijdelijke aanduiding voor afbeelding 2"/>
          <p:cNvSpPr>
            <a:spLocks noGrp="1"/>
          </p:cNvSpPr>
          <p:nvPr>
            <p:ph type="pic" idx="1"/>
          </p:nvPr>
        </p:nvSpPr>
        <p:spPr>
          <a:xfrm>
            <a:off x="3000375" y="609600"/>
            <a:ext cx="5867400" cy="4267200"/>
          </a:xfrm>
        </p:spPr>
        <p:txBody>
          <a:bodyPr/>
          <a:lstStyle>
            <a:lvl1pPr marL="0" indent="0">
              <a:buNone/>
              <a:defRPr sz="3200"/>
            </a:lvl1pPr>
          </a:lstStyle>
          <a:p>
            <a:r>
              <a:rPr kumimoji="0" lang="nl-NL"/>
              <a:t>Klik op het pictogram als u een afbeelding wilt toevoegen</a:t>
            </a:r>
            <a:endParaRPr kumimoji="0" lang="en-US" dirty="0"/>
          </a:p>
        </p:txBody>
      </p:sp>
      <p:sp>
        <p:nvSpPr>
          <p:cNvPr id="4" name="Tijdelijke aanduiding voor teks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nl-NL"/>
              <a:t>Klik om de modelstijlen te bewerken</a:t>
            </a:r>
          </a:p>
        </p:txBody>
      </p:sp>
      <p:sp>
        <p:nvSpPr>
          <p:cNvPr id="22" name="Rechthoe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datum 4"/>
          <p:cNvSpPr>
            <a:spLocks noGrp="1"/>
          </p:cNvSpPr>
          <p:nvPr>
            <p:ph type="dt" sz="half" idx="10"/>
          </p:nvPr>
        </p:nvSpPr>
        <p:spPr>
          <a:xfrm>
            <a:off x="5788152" y="6404984"/>
            <a:ext cx="3044952" cy="365760"/>
          </a:xfrm>
        </p:spPr>
        <p:txBody>
          <a:bodyPr/>
          <a:lstStyle/>
          <a:p>
            <a:fld id="{84C01B6F-A538-4D08-A8C5-44410CD2FFFD}" type="datetimeFigureOut">
              <a:rPr lang="nl-NL" smtClean="0"/>
              <a:pPr/>
              <a:t>7-3-2019</a:t>
            </a:fld>
            <a:endParaRPr lang="nl-NL"/>
          </a:p>
        </p:txBody>
      </p:sp>
      <p:sp>
        <p:nvSpPr>
          <p:cNvPr id="6" name="Tijdelijke aanduiding voor voettekst 5"/>
          <p:cNvSpPr>
            <a:spLocks noGrp="1"/>
          </p:cNvSpPr>
          <p:nvPr>
            <p:ph type="ftr" sz="quarter" idx="11"/>
          </p:nvPr>
        </p:nvSpPr>
        <p:spPr>
          <a:xfrm>
            <a:off x="301752" y="6410848"/>
            <a:ext cx="3584448" cy="365760"/>
          </a:xfrm>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Tijdelijke aanduiding voor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4C01B6F-A538-4D08-A8C5-44410CD2FFFD}" type="datetimeFigureOut">
              <a:rPr lang="nl-NL" smtClean="0"/>
              <a:pPr/>
              <a:t>7-3-2019</a:t>
            </a:fld>
            <a:endParaRPr lang="nl-NL"/>
          </a:p>
        </p:txBody>
      </p:sp>
      <p:sp>
        <p:nvSpPr>
          <p:cNvPr id="3" name="Tijdelijke aanduiding voor voettekst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nl-NL"/>
          </a:p>
        </p:txBody>
      </p:sp>
      <p:sp>
        <p:nvSpPr>
          <p:cNvPr id="8" name="Rechthoe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hte verbindingslijn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Tijdelijke aanduiding voor dianumm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4A89EA7-AA72-438F-A2AE-AB43C522E003}" type="slidenum">
              <a:rPr lang="nl-NL" smtClean="0"/>
              <a:pPr/>
              <a:t>‹nr.›</a:t>
            </a:fld>
            <a:endParaRPr lang="nl-NL"/>
          </a:p>
        </p:txBody>
      </p:sp>
      <p:sp>
        <p:nvSpPr>
          <p:cNvPr id="22" name="Tijdelijke aanduiding voor titel 21"/>
          <p:cNvSpPr>
            <a:spLocks noGrp="1"/>
          </p:cNvSpPr>
          <p:nvPr>
            <p:ph type="title"/>
          </p:nvPr>
        </p:nvSpPr>
        <p:spPr>
          <a:xfrm>
            <a:off x="301752" y="228600"/>
            <a:ext cx="8534400" cy="758952"/>
          </a:xfrm>
          <a:prstGeom prst="rect">
            <a:avLst/>
          </a:prstGeom>
        </p:spPr>
        <p:txBody>
          <a:bodyPr vert="horz" anchor="b">
            <a:normAutofit/>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c9rob1RdOs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NL" dirty="0"/>
              <a:t>Les 4 </a:t>
            </a:r>
          </a:p>
        </p:txBody>
      </p:sp>
      <p:sp>
        <p:nvSpPr>
          <p:cNvPr id="2" name="Titel 1"/>
          <p:cNvSpPr>
            <a:spLocks noGrp="1"/>
          </p:cNvSpPr>
          <p:nvPr>
            <p:ph type="ctrTitle"/>
          </p:nvPr>
        </p:nvSpPr>
        <p:spPr>
          <a:xfrm>
            <a:off x="685800" y="332656"/>
            <a:ext cx="7772400" cy="1752600"/>
          </a:xfrm>
        </p:spPr>
        <p:txBody>
          <a:bodyPr/>
          <a:lstStyle/>
          <a:p>
            <a:r>
              <a:rPr lang="nl-NL" dirty="0"/>
              <a:t>ADL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15.1 textiel verzorging  </a:t>
            </a:r>
          </a:p>
        </p:txBody>
      </p:sp>
      <p:sp>
        <p:nvSpPr>
          <p:cNvPr id="3" name="Tijdelijke aanduiding voor inhoud 2"/>
          <p:cNvSpPr>
            <a:spLocks noGrp="1"/>
          </p:cNvSpPr>
          <p:nvPr>
            <p:ph sz="quarter" idx="1"/>
          </p:nvPr>
        </p:nvSpPr>
        <p:spPr/>
        <p:txBody>
          <a:bodyPr/>
          <a:lstStyle/>
          <a:p>
            <a:r>
              <a:rPr lang="nl-NL" dirty="0"/>
              <a:t>Wassen </a:t>
            </a:r>
          </a:p>
          <a:p>
            <a:r>
              <a:rPr lang="nl-NL" dirty="0"/>
              <a:t>Drogen </a:t>
            </a:r>
          </a:p>
          <a:p>
            <a:r>
              <a:rPr lang="nl-NL" dirty="0"/>
              <a:t>Strijken </a:t>
            </a:r>
          </a:p>
          <a:p>
            <a:pPr>
              <a:buNone/>
            </a:pPr>
            <a:endParaRPr lang="nl-NL" dirty="0"/>
          </a:p>
          <a:p>
            <a:pPr>
              <a:buNone/>
            </a:pPr>
            <a:r>
              <a:rPr lang="nl-NL" dirty="0"/>
              <a:t>Waarom wassen we kleding?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15.1 textiel</a:t>
            </a:r>
          </a:p>
        </p:txBody>
      </p:sp>
      <p:sp>
        <p:nvSpPr>
          <p:cNvPr id="3" name="Tijdelijke aanduiding voor inhoud 2"/>
          <p:cNvSpPr>
            <a:spLocks noGrp="1"/>
          </p:cNvSpPr>
          <p:nvPr>
            <p:ph sz="quarter" idx="1"/>
          </p:nvPr>
        </p:nvSpPr>
        <p:spPr>
          <a:xfrm>
            <a:off x="301752" y="1527048"/>
            <a:ext cx="8503920" cy="1253880"/>
          </a:xfrm>
        </p:spPr>
        <p:txBody>
          <a:bodyPr/>
          <a:lstStyle/>
          <a:p>
            <a:r>
              <a:rPr lang="nl-NL" dirty="0"/>
              <a:t>Textiel betekent ‘’al wat geweven is’’ </a:t>
            </a:r>
          </a:p>
          <a:p>
            <a:r>
              <a:rPr lang="nl-NL" dirty="0"/>
              <a:t>Wat wordt er allemaal van textiel gemaakt? </a:t>
            </a:r>
          </a:p>
          <a:p>
            <a:pPr>
              <a:buNone/>
            </a:pPr>
            <a:endParaRPr lang="nl-NL" dirty="0"/>
          </a:p>
        </p:txBody>
      </p:sp>
      <p:sp>
        <p:nvSpPr>
          <p:cNvPr id="4" name="Tekstvak 3"/>
          <p:cNvSpPr txBox="1"/>
          <p:nvPr/>
        </p:nvSpPr>
        <p:spPr>
          <a:xfrm>
            <a:off x="827584" y="2996952"/>
            <a:ext cx="2050561" cy="1846659"/>
          </a:xfrm>
          <a:prstGeom prst="rect">
            <a:avLst/>
          </a:prstGeom>
          <a:noFill/>
        </p:spPr>
        <p:txBody>
          <a:bodyPr wrap="none" rtlCol="0">
            <a:spAutoFit/>
          </a:bodyPr>
          <a:lstStyle/>
          <a:p>
            <a:pPr>
              <a:buFontTx/>
              <a:buChar char="-"/>
            </a:pPr>
            <a:r>
              <a:rPr lang="nl-NL" sz="2400" dirty="0"/>
              <a:t>Kleding </a:t>
            </a:r>
          </a:p>
          <a:p>
            <a:pPr>
              <a:buFontTx/>
              <a:buChar char="-"/>
            </a:pPr>
            <a:r>
              <a:rPr lang="nl-NL" sz="2400" dirty="0"/>
              <a:t>Theedoeken </a:t>
            </a:r>
          </a:p>
          <a:p>
            <a:pPr>
              <a:buFontTx/>
              <a:buChar char="-"/>
            </a:pPr>
            <a:r>
              <a:rPr lang="nl-NL" sz="2400" dirty="0"/>
              <a:t>Handdoeken</a:t>
            </a:r>
          </a:p>
          <a:p>
            <a:pPr>
              <a:buFontTx/>
              <a:buChar char="-"/>
            </a:pPr>
            <a:r>
              <a:rPr lang="nl-NL" sz="2400" dirty="0"/>
              <a:t>Gordijnen</a:t>
            </a:r>
          </a:p>
          <a:p>
            <a:pPr>
              <a:buFontTx/>
              <a:buChar char="-"/>
            </a:pP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15.1 textiel </a:t>
            </a:r>
          </a:p>
        </p:txBody>
      </p:sp>
      <p:sp>
        <p:nvSpPr>
          <p:cNvPr id="3" name="Tijdelijke aanduiding voor inhoud 2"/>
          <p:cNvSpPr>
            <a:spLocks noGrp="1"/>
          </p:cNvSpPr>
          <p:nvPr>
            <p:ph sz="quarter" idx="1"/>
          </p:nvPr>
        </p:nvSpPr>
        <p:spPr/>
        <p:txBody>
          <a:bodyPr/>
          <a:lstStyle/>
          <a:p>
            <a:r>
              <a:rPr lang="nl-NL" dirty="0"/>
              <a:t>De grondstof waar textiel van wordt gemaakt zijn vezels </a:t>
            </a:r>
          </a:p>
          <a:p>
            <a:r>
              <a:rPr lang="nl-NL" dirty="0"/>
              <a:t>Hier zijn 3 soorten van: </a:t>
            </a:r>
          </a:p>
          <a:p>
            <a:pPr marL="514350" indent="-514350">
              <a:buAutoNum type="arabicPeriod"/>
            </a:pPr>
            <a:r>
              <a:rPr lang="nl-NL" dirty="0"/>
              <a:t>Plantaardige vezels  (linnen, katoen)</a:t>
            </a:r>
          </a:p>
          <a:p>
            <a:pPr marL="514350" indent="-514350">
              <a:buAutoNum type="arabicPeriod"/>
            </a:pPr>
            <a:r>
              <a:rPr lang="nl-NL" dirty="0"/>
              <a:t>Dierlijke vezels  (zijde en </a:t>
            </a:r>
            <a:r>
              <a:rPr lang="nl-NL" dirty="0" err="1"/>
              <a:t>agora</a:t>
            </a:r>
            <a:r>
              <a:rPr lang="nl-NL" dirty="0"/>
              <a:t>)</a:t>
            </a:r>
          </a:p>
          <a:p>
            <a:pPr marL="514350" indent="-514350">
              <a:buAutoNum type="arabicPeriod"/>
            </a:pPr>
            <a:r>
              <a:rPr lang="nl-NL" dirty="0"/>
              <a:t>Synthetische vezels (nylon, acryl)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15.2 wassen </a:t>
            </a:r>
          </a:p>
        </p:txBody>
      </p:sp>
      <p:sp>
        <p:nvSpPr>
          <p:cNvPr id="3" name="Tijdelijke aanduiding voor inhoud 2"/>
          <p:cNvSpPr>
            <a:spLocks noGrp="1"/>
          </p:cNvSpPr>
          <p:nvPr>
            <p:ph sz="quarter" idx="1"/>
          </p:nvPr>
        </p:nvSpPr>
        <p:spPr>
          <a:xfrm>
            <a:off x="301752" y="1527048"/>
            <a:ext cx="8503920" cy="1757936"/>
          </a:xfrm>
        </p:spPr>
        <p:txBody>
          <a:bodyPr/>
          <a:lstStyle/>
          <a:p>
            <a:r>
              <a:rPr lang="nl-NL" dirty="0"/>
              <a:t>Hoe was je?</a:t>
            </a:r>
          </a:p>
          <a:p>
            <a:r>
              <a:rPr lang="nl-NL" dirty="0"/>
              <a:t>Welke kleding op welk aantal graden? </a:t>
            </a:r>
          </a:p>
          <a:p>
            <a:endParaRPr lang="nl-NL" dirty="0"/>
          </a:p>
        </p:txBody>
      </p:sp>
      <p:sp>
        <p:nvSpPr>
          <p:cNvPr id="4" name="Tekstvak 3"/>
          <p:cNvSpPr txBox="1"/>
          <p:nvPr/>
        </p:nvSpPr>
        <p:spPr>
          <a:xfrm>
            <a:off x="827584" y="2924944"/>
            <a:ext cx="2808312" cy="2585323"/>
          </a:xfrm>
          <a:prstGeom prst="rect">
            <a:avLst/>
          </a:prstGeom>
          <a:noFill/>
        </p:spPr>
        <p:txBody>
          <a:bodyPr wrap="square" rtlCol="0">
            <a:spAutoFit/>
          </a:bodyPr>
          <a:lstStyle/>
          <a:p>
            <a:r>
              <a:rPr lang="nl-NL" dirty="0"/>
              <a:t>Plantaardige vezels dus kleding van katoen en linnen</a:t>
            </a:r>
          </a:p>
          <a:p>
            <a:endParaRPr lang="nl-NL" dirty="0"/>
          </a:p>
          <a:p>
            <a:r>
              <a:rPr lang="nl-NL" dirty="0"/>
              <a:t>Dierlijke vezels dus kleding van zijde en </a:t>
            </a:r>
            <a:r>
              <a:rPr lang="nl-NL" dirty="0" err="1"/>
              <a:t>agora</a:t>
            </a:r>
            <a:endParaRPr lang="nl-NL" dirty="0"/>
          </a:p>
          <a:p>
            <a:endParaRPr lang="nl-NL" dirty="0"/>
          </a:p>
          <a:p>
            <a:r>
              <a:rPr lang="nl-NL" dirty="0"/>
              <a:t>Synthetische vezels dus zoals nylon en acryl </a:t>
            </a:r>
          </a:p>
        </p:txBody>
      </p:sp>
      <p:sp>
        <p:nvSpPr>
          <p:cNvPr id="5" name="Tekstvak 4"/>
          <p:cNvSpPr txBox="1"/>
          <p:nvPr/>
        </p:nvSpPr>
        <p:spPr>
          <a:xfrm>
            <a:off x="4788024" y="3140968"/>
            <a:ext cx="1681871" cy="2308324"/>
          </a:xfrm>
          <a:prstGeom prst="rect">
            <a:avLst/>
          </a:prstGeom>
          <a:noFill/>
        </p:spPr>
        <p:txBody>
          <a:bodyPr wrap="none" rtlCol="0">
            <a:spAutoFit/>
          </a:bodyPr>
          <a:lstStyle/>
          <a:p>
            <a:r>
              <a:rPr lang="nl-NL" dirty="0"/>
              <a:t>Tot 95 graden </a:t>
            </a:r>
          </a:p>
          <a:p>
            <a:endParaRPr lang="nl-NL" dirty="0"/>
          </a:p>
          <a:p>
            <a:endParaRPr lang="nl-NL" dirty="0"/>
          </a:p>
          <a:p>
            <a:r>
              <a:rPr lang="nl-NL" dirty="0"/>
              <a:t>20-40 graden </a:t>
            </a:r>
          </a:p>
          <a:p>
            <a:endParaRPr lang="nl-NL" dirty="0"/>
          </a:p>
          <a:p>
            <a:endParaRPr lang="nl-NL" dirty="0"/>
          </a:p>
          <a:p>
            <a:endParaRPr lang="nl-NL" dirty="0"/>
          </a:p>
          <a:p>
            <a:r>
              <a:rPr lang="nl-NL" dirty="0"/>
              <a:t>Tot 40 graden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anim calcmode="lin" valueType="num">
                                      <p:cBhvr additive="base">
                                        <p:cTn id="1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15.3 vlekken</a:t>
            </a:r>
          </a:p>
        </p:txBody>
      </p:sp>
      <p:sp>
        <p:nvSpPr>
          <p:cNvPr id="3" name="Tijdelijke aanduiding voor inhoud 2"/>
          <p:cNvSpPr>
            <a:spLocks noGrp="1"/>
          </p:cNvSpPr>
          <p:nvPr>
            <p:ph sz="quarter" idx="1"/>
          </p:nvPr>
        </p:nvSpPr>
        <p:spPr/>
        <p:txBody>
          <a:bodyPr/>
          <a:lstStyle/>
          <a:p>
            <a:r>
              <a:rPr lang="nl-NL" dirty="0"/>
              <a:t>Dit komt vaak voor, cliënten zijn vaak niet zo netjes als jij zelf </a:t>
            </a:r>
          </a:p>
          <a:p>
            <a:endParaRPr lang="nl-NL" dirty="0"/>
          </a:p>
          <a:p>
            <a:r>
              <a:rPr lang="nl-NL" dirty="0"/>
              <a:t>Hoe voorkom je vlekken? </a:t>
            </a:r>
          </a:p>
          <a:p>
            <a:r>
              <a:rPr lang="nl-NL" dirty="0"/>
              <a:t>Hoe behandel je vlekken?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Wasvoorschriften </a:t>
            </a:r>
          </a:p>
        </p:txBody>
      </p:sp>
      <p:pic>
        <p:nvPicPr>
          <p:cNvPr id="6" name="Tijdelijke aanduiding voor inhoud 5" descr="index.png"/>
          <p:cNvPicPr>
            <a:picLocks noGrp="1" noChangeAspect="1"/>
          </p:cNvPicPr>
          <p:nvPr>
            <p:ph sz="quarter" idx="1"/>
          </p:nvPr>
        </p:nvPicPr>
        <p:blipFill>
          <a:blip r:embed="rId3" cstate="print"/>
          <a:stretch>
            <a:fillRect/>
          </a:stretch>
        </p:blipFill>
        <p:spPr>
          <a:xfrm>
            <a:off x="301625" y="1707363"/>
            <a:ext cx="8504238" cy="421162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sz="quarter" idx="1"/>
          </p:nvPr>
        </p:nvSpPr>
        <p:spPr/>
        <p:txBody>
          <a:bodyPr/>
          <a:lstStyle/>
          <a:p>
            <a:r>
              <a:rPr lang="nl-NL" dirty="0">
                <a:hlinkClick r:id="rId3"/>
              </a:rPr>
              <a:t>https://www.youtube.com/watch?v=c9rob1RdOsk</a:t>
            </a:r>
            <a:endParaRPr lang="nl-NL" dirty="0"/>
          </a:p>
          <a:p>
            <a:endParaRPr lang="nl-N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gaan we doen vandaag?</a:t>
            </a:r>
          </a:p>
        </p:txBody>
      </p:sp>
      <p:sp>
        <p:nvSpPr>
          <p:cNvPr id="3" name="Tijdelijke aanduiding voor inhoud 2"/>
          <p:cNvSpPr>
            <a:spLocks noGrp="1"/>
          </p:cNvSpPr>
          <p:nvPr>
            <p:ph sz="quarter" idx="1"/>
          </p:nvPr>
        </p:nvSpPr>
        <p:spPr/>
        <p:txBody>
          <a:bodyPr/>
          <a:lstStyle/>
          <a:p>
            <a:r>
              <a:rPr lang="nl-NL" dirty="0"/>
              <a:t>Vorige week </a:t>
            </a:r>
          </a:p>
          <a:p>
            <a:r>
              <a:rPr lang="nl-NL" dirty="0"/>
              <a:t>Theorie </a:t>
            </a:r>
          </a:p>
          <a:p>
            <a:r>
              <a:rPr lang="nl-NL" dirty="0"/>
              <a:t>Toetsing doornemen </a:t>
            </a:r>
          </a:p>
          <a:p>
            <a:r>
              <a:rPr lang="nl-NL" dirty="0"/>
              <a:t>Aan de slag </a:t>
            </a:r>
          </a:p>
          <a:p>
            <a:pPr>
              <a:buNone/>
            </a:pPr>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Scheren </a:t>
            </a:r>
            <a:endParaRPr lang="nl-NL" dirty="0"/>
          </a:p>
        </p:txBody>
      </p:sp>
      <p:sp>
        <p:nvSpPr>
          <p:cNvPr id="3" name="Tijdelijke aanduiding voor inhoud 2"/>
          <p:cNvSpPr>
            <a:spLocks noGrp="1"/>
          </p:cNvSpPr>
          <p:nvPr>
            <p:ph sz="quarter" idx="1"/>
          </p:nvPr>
        </p:nvSpPr>
        <p:spPr/>
        <p:txBody>
          <a:bodyPr/>
          <a:lstStyle/>
          <a:p>
            <a:r>
              <a:rPr lang="nl-NL" dirty="0" smtClean="0"/>
              <a:t>Waarmee scheer je? </a:t>
            </a:r>
          </a:p>
          <a:p>
            <a:pPr>
              <a:buFontTx/>
              <a:buChar char="-"/>
            </a:pPr>
            <a:r>
              <a:rPr lang="nl-NL" dirty="0" smtClean="0"/>
              <a:t>Scheermes </a:t>
            </a:r>
            <a:r>
              <a:rPr lang="nl-NL" dirty="0" smtClean="0">
                <a:sym typeface="Wingdings" panose="05000000000000000000" pitchFamily="2" charset="2"/>
              </a:rPr>
              <a:t> scheer met de haren mee. </a:t>
            </a:r>
            <a:endParaRPr lang="nl-NL" dirty="0" smtClean="0"/>
          </a:p>
          <a:p>
            <a:pPr>
              <a:buFontTx/>
              <a:buChar char="-"/>
            </a:pPr>
            <a:r>
              <a:rPr lang="nl-NL" dirty="0" smtClean="0"/>
              <a:t>Elektrisch scheerapparaat </a:t>
            </a:r>
          </a:p>
          <a:p>
            <a:pPr marL="0" indent="0">
              <a:buNone/>
            </a:pPr>
            <a:r>
              <a:rPr lang="nl-NL" dirty="0" smtClean="0">
                <a:sym typeface="Wingdings" panose="05000000000000000000" pitchFamily="2" charset="2"/>
              </a:rPr>
              <a:t>Rechte scheerkop  rechte bewegingen</a:t>
            </a:r>
          </a:p>
          <a:p>
            <a:pPr marL="0" indent="0">
              <a:buNone/>
            </a:pPr>
            <a:r>
              <a:rPr lang="nl-NL" dirty="0" smtClean="0">
                <a:sym typeface="Wingdings" panose="05000000000000000000" pitchFamily="2" charset="2"/>
              </a:rPr>
              <a:t>Ronde scheerkop  Ronde beweging</a:t>
            </a:r>
          </a:p>
          <a:p>
            <a:pPr marL="0" indent="0">
              <a:buNone/>
            </a:pPr>
            <a:endParaRPr lang="nl-NL" dirty="0">
              <a:sym typeface="Wingdings" panose="05000000000000000000" pitchFamily="2" charset="2"/>
            </a:endParaRPr>
          </a:p>
          <a:p>
            <a:pPr marL="0" indent="0">
              <a:buNone/>
            </a:pPr>
            <a:r>
              <a:rPr lang="nl-NL" dirty="0" smtClean="0">
                <a:sym typeface="Wingdings" panose="05000000000000000000" pitchFamily="2" charset="2"/>
              </a:rPr>
              <a:t>Trek de huid glad en scheer niet tegen de haren in. </a:t>
            </a:r>
            <a:endParaRPr lang="nl-NL" dirty="0" smtClean="0"/>
          </a:p>
          <a:p>
            <a:pPr>
              <a:buNone/>
            </a:pPr>
            <a:endParaRPr lang="nl-NL" dirty="0" smtClean="0"/>
          </a:p>
        </p:txBody>
      </p:sp>
    </p:spTree>
    <p:extLst>
      <p:ext uri="{BB962C8B-B14F-4D97-AF65-F5344CB8AC3E}">
        <p14:creationId xmlns:p14="http://schemas.microsoft.com/office/powerpoint/2010/main" val="1797845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Haarverzorging</a:t>
            </a:r>
            <a:endParaRPr lang="nl-NL" dirty="0"/>
          </a:p>
        </p:txBody>
      </p:sp>
      <p:sp>
        <p:nvSpPr>
          <p:cNvPr id="3" name="Tijdelijke aanduiding voor inhoud 2"/>
          <p:cNvSpPr>
            <a:spLocks noGrp="1"/>
          </p:cNvSpPr>
          <p:nvPr>
            <p:ph sz="quarter" idx="1"/>
          </p:nvPr>
        </p:nvSpPr>
        <p:spPr/>
        <p:txBody>
          <a:bodyPr/>
          <a:lstStyle/>
          <a:p>
            <a:pPr marL="0" indent="0">
              <a:buNone/>
            </a:pPr>
            <a:r>
              <a:rPr lang="nl-NL" dirty="0" smtClean="0"/>
              <a:t>Opdracht: </a:t>
            </a:r>
          </a:p>
          <a:p>
            <a:pPr marL="0" indent="0">
              <a:buNone/>
            </a:pPr>
            <a:r>
              <a:rPr lang="nl-NL" dirty="0" smtClean="0"/>
              <a:t>Lees in groepjes de kritische beroepssituatie en dilemma (blz. 389 en 390) door.</a:t>
            </a:r>
          </a:p>
          <a:p>
            <a:pPr marL="0" indent="0">
              <a:buNone/>
            </a:pPr>
            <a:endParaRPr lang="nl-NL" dirty="0"/>
          </a:p>
          <a:p>
            <a:pPr marL="0" indent="0">
              <a:buNone/>
            </a:pPr>
            <a:r>
              <a:rPr lang="nl-NL" dirty="0" smtClean="0"/>
              <a:t>Wat zouden jullie doen en onderbouw dit met een motivatie waarom. </a:t>
            </a:r>
          </a:p>
          <a:p>
            <a:pPr marL="0" indent="0">
              <a:buNone/>
            </a:pPr>
            <a:endParaRPr lang="nl-NL" dirty="0"/>
          </a:p>
          <a:p>
            <a:pPr marL="0" indent="0">
              <a:buNone/>
            </a:pPr>
            <a:r>
              <a:rPr lang="nl-NL" dirty="0" smtClean="0"/>
              <a:t>Klassikaal nabespreken</a:t>
            </a:r>
            <a:endParaRPr lang="nl-NL" dirty="0"/>
          </a:p>
        </p:txBody>
      </p:sp>
    </p:spTree>
    <p:extLst>
      <p:ext uri="{BB962C8B-B14F-4D97-AF65-F5344CB8AC3E}">
        <p14:creationId xmlns:p14="http://schemas.microsoft.com/office/powerpoint/2010/main" val="2780023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Haarverzorging </a:t>
            </a:r>
            <a:endParaRPr lang="nl-NL" dirty="0"/>
          </a:p>
        </p:txBody>
      </p:sp>
      <p:sp>
        <p:nvSpPr>
          <p:cNvPr id="3" name="Tijdelijke aanduiding voor inhoud 2"/>
          <p:cNvSpPr>
            <a:spLocks noGrp="1"/>
          </p:cNvSpPr>
          <p:nvPr>
            <p:ph sz="quarter" idx="1"/>
          </p:nvPr>
        </p:nvSpPr>
        <p:spPr>
          <a:xfrm>
            <a:off x="179512" y="1527048"/>
            <a:ext cx="8820364" cy="4926288"/>
          </a:xfrm>
        </p:spPr>
        <p:txBody>
          <a:bodyPr/>
          <a:lstStyle/>
          <a:p>
            <a:r>
              <a:rPr lang="nl-NL" dirty="0" smtClean="0"/>
              <a:t>Waar moet je op letten als het gaat om haarverzorging? </a:t>
            </a:r>
          </a:p>
          <a:p>
            <a:pPr>
              <a:buFontTx/>
              <a:buChar char="-"/>
            </a:pPr>
            <a:r>
              <a:rPr lang="nl-NL" dirty="0" smtClean="0"/>
              <a:t>Hoofdluis </a:t>
            </a:r>
          </a:p>
          <a:p>
            <a:pPr>
              <a:buFontTx/>
              <a:buChar char="-"/>
            </a:pPr>
            <a:endParaRPr lang="nl-NL" dirty="0"/>
          </a:p>
          <a:p>
            <a:pPr>
              <a:buFontTx/>
              <a:buChar char="-"/>
            </a:pPr>
            <a:endParaRPr lang="nl-NL" dirty="0" smtClean="0"/>
          </a:p>
          <a:p>
            <a:pPr>
              <a:buFontTx/>
              <a:buChar char="-"/>
            </a:pPr>
            <a:endParaRPr lang="nl-NL" dirty="0"/>
          </a:p>
          <a:p>
            <a:pPr>
              <a:buFontTx/>
              <a:buChar char="-"/>
            </a:pPr>
            <a:endParaRPr lang="nl-NL" dirty="0" smtClean="0"/>
          </a:p>
          <a:p>
            <a:pPr>
              <a:buNone/>
            </a:pPr>
            <a:endParaRPr lang="nl-NL" dirty="0" smtClean="0"/>
          </a:p>
          <a:p>
            <a:pPr>
              <a:buNone/>
            </a:pPr>
            <a:r>
              <a:rPr lang="nl-NL" dirty="0" smtClean="0"/>
              <a:t>Stelling: Er moet niet geheimzinnig worden gedaan over luizen. Als iemand het heeft moet dat direct worden </a:t>
            </a:r>
            <a:r>
              <a:rPr lang="nl-NL" dirty="0" err="1" smtClean="0"/>
              <a:t>gezegt</a:t>
            </a:r>
            <a:r>
              <a:rPr lang="nl-NL" dirty="0" smtClean="0"/>
              <a:t> om besmetting te voorkomen….</a:t>
            </a:r>
            <a:endParaRPr lang="nl-NL" dirty="0"/>
          </a:p>
        </p:txBody>
      </p:sp>
      <p:pic>
        <p:nvPicPr>
          <p:cNvPr id="4" name="Afbeelding 3"/>
          <p:cNvPicPr>
            <a:picLocks noChangeAspect="1"/>
          </p:cNvPicPr>
          <p:nvPr/>
        </p:nvPicPr>
        <p:blipFill>
          <a:blip r:embed="rId3"/>
          <a:stretch>
            <a:fillRect/>
          </a:stretch>
        </p:blipFill>
        <p:spPr>
          <a:xfrm>
            <a:off x="510480" y="2420888"/>
            <a:ext cx="3658654" cy="2448272"/>
          </a:xfrm>
          <a:prstGeom prst="rect">
            <a:avLst/>
          </a:prstGeom>
        </p:spPr>
      </p:pic>
      <p:pic>
        <p:nvPicPr>
          <p:cNvPr id="5" name="Afbeelding 4"/>
          <p:cNvPicPr>
            <a:picLocks noChangeAspect="1"/>
          </p:cNvPicPr>
          <p:nvPr/>
        </p:nvPicPr>
        <p:blipFill>
          <a:blip r:embed="rId4"/>
          <a:stretch>
            <a:fillRect/>
          </a:stretch>
        </p:blipFill>
        <p:spPr>
          <a:xfrm>
            <a:off x="4436005" y="2165223"/>
            <a:ext cx="4563871" cy="2703937"/>
          </a:xfrm>
          <a:prstGeom prst="rect">
            <a:avLst/>
          </a:prstGeom>
        </p:spPr>
      </p:pic>
    </p:spTree>
    <p:extLst>
      <p:ext uri="{BB962C8B-B14F-4D97-AF65-F5344CB8AC3E}">
        <p14:creationId xmlns:p14="http://schemas.microsoft.com/office/powerpoint/2010/main" val="143446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Nagelverzorging</a:t>
            </a:r>
            <a:endParaRPr lang="nl-NL" dirty="0"/>
          </a:p>
        </p:txBody>
      </p:sp>
      <p:sp>
        <p:nvSpPr>
          <p:cNvPr id="3" name="Tijdelijke aanduiding voor inhoud 2"/>
          <p:cNvSpPr>
            <a:spLocks noGrp="1"/>
          </p:cNvSpPr>
          <p:nvPr>
            <p:ph sz="quarter" idx="1"/>
          </p:nvPr>
        </p:nvSpPr>
        <p:spPr>
          <a:xfrm>
            <a:off x="179512" y="1527048"/>
            <a:ext cx="8784976" cy="4854280"/>
          </a:xfrm>
        </p:spPr>
        <p:txBody>
          <a:bodyPr/>
          <a:lstStyle/>
          <a:p>
            <a:r>
              <a:rPr lang="nl-NL" sz="2400" dirty="0" smtClean="0"/>
              <a:t>Nagels groeien op een nagelbed.</a:t>
            </a:r>
          </a:p>
          <a:p>
            <a:r>
              <a:rPr lang="nl-NL" sz="2400" dirty="0" smtClean="0"/>
              <a:t>Nagelwortel zit tussen het bot en de huid (zie plaatje blz. 388) </a:t>
            </a:r>
          </a:p>
          <a:p>
            <a:endParaRPr lang="nl-NL" sz="2400" dirty="0"/>
          </a:p>
          <a:p>
            <a:r>
              <a:rPr lang="nl-NL" sz="2400" dirty="0" smtClean="0"/>
              <a:t>Teennagels: </a:t>
            </a:r>
          </a:p>
          <a:p>
            <a:pPr>
              <a:buFontTx/>
              <a:buChar char="-"/>
            </a:pPr>
            <a:r>
              <a:rPr lang="nl-NL" sz="2400" dirty="0" smtClean="0"/>
              <a:t>Wordt vaak door een pedicure gedaan. Doe dit niet zelf bij anderen. </a:t>
            </a:r>
          </a:p>
          <a:p>
            <a:r>
              <a:rPr lang="nl-NL" sz="2400" dirty="0" smtClean="0"/>
              <a:t>Vingernagels:</a:t>
            </a:r>
          </a:p>
          <a:p>
            <a:pPr>
              <a:buFontTx/>
              <a:buChar char="-"/>
            </a:pPr>
            <a:r>
              <a:rPr lang="nl-NL" sz="2400" dirty="0" smtClean="0"/>
              <a:t>Niet te kort en scherpe randjes eraf vijlen. Evt. lakken</a:t>
            </a:r>
          </a:p>
          <a:p>
            <a:pPr marL="0" indent="0">
              <a:buNone/>
            </a:pPr>
            <a:endParaRPr lang="nl-NL" sz="2400" dirty="0"/>
          </a:p>
          <a:p>
            <a:r>
              <a:rPr lang="nl-NL" sz="2400" dirty="0" smtClean="0"/>
              <a:t>Baby: Niet knippen maar vijlen. (nagels zacht) </a:t>
            </a:r>
          </a:p>
          <a:p>
            <a:r>
              <a:rPr lang="nl-NL" sz="2400" dirty="0" smtClean="0"/>
              <a:t>Kinderen: goed vasthouden en afleiden</a:t>
            </a:r>
          </a:p>
          <a:p>
            <a:pPr marL="0" indent="0">
              <a:buNone/>
            </a:pPr>
            <a:endParaRPr lang="nl-NL" sz="2400" dirty="0" smtClean="0"/>
          </a:p>
          <a:p>
            <a:pPr>
              <a:buFontTx/>
              <a:buChar char="-"/>
            </a:pPr>
            <a:endParaRPr lang="nl-NL" dirty="0"/>
          </a:p>
        </p:txBody>
      </p:sp>
    </p:spTree>
    <p:extLst>
      <p:ext uri="{BB962C8B-B14F-4D97-AF65-F5344CB8AC3E}">
        <p14:creationId xmlns:p14="http://schemas.microsoft.com/office/powerpoint/2010/main" val="2438497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734744" cy="1040160"/>
          </a:xfrm>
        </p:spPr>
        <p:txBody>
          <a:bodyPr>
            <a:normAutofit fontScale="90000"/>
          </a:bodyPr>
          <a:lstStyle/>
          <a:p>
            <a:r>
              <a:rPr lang="nl-NL" dirty="0" smtClean="0"/>
              <a:t>Nagelaandoeningen = ziekte of afwijking aan nagels</a:t>
            </a:r>
            <a:endParaRPr lang="nl-NL" dirty="0"/>
          </a:p>
        </p:txBody>
      </p:sp>
      <p:sp>
        <p:nvSpPr>
          <p:cNvPr id="3" name="Tijdelijke aanduiding voor inhoud 2"/>
          <p:cNvSpPr>
            <a:spLocks noGrp="1"/>
          </p:cNvSpPr>
          <p:nvPr>
            <p:ph sz="quarter" idx="1"/>
          </p:nvPr>
        </p:nvSpPr>
        <p:spPr>
          <a:xfrm>
            <a:off x="301752" y="1527048"/>
            <a:ext cx="8734744" cy="4572000"/>
          </a:xfrm>
        </p:spPr>
        <p:txBody>
          <a:bodyPr>
            <a:normAutofit/>
          </a:bodyPr>
          <a:lstStyle/>
          <a:p>
            <a:r>
              <a:rPr lang="nl-NL" dirty="0" smtClean="0"/>
              <a:t>Ingegroeide nagel: </a:t>
            </a:r>
            <a:r>
              <a:rPr lang="nl-NL" dirty="0" smtClean="0">
                <a:sym typeface="Wingdings" panose="05000000000000000000" pitchFamily="2" charset="2"/>
              </a:rPr>
              <a:t>groeit de nagel in de huid kans op ontsteken pedicure</a:t>
            </a:r>
          </a:p>
          <a:p>
            <a:endParaRPr lang="nl-NL" dirty="0" smtClean="0">
              <a:sym typeface="Wingdings" panose="05000000000000000000" pitchFamily="2" charset="2"/>
            </a:endParaRPr>
          </a:p>
          <a:p>
            <a:endParaRPr lang="nl-NL" dirty="0">
              <a:sym typeface="Wingdings" panose="05000000000000000000" pitchFamily="2" charset="2"/>
            </a:endParaRPr>
          </a:p>
          <a:p>
            <a:endParaRPr lang="nl-NL" dirty="0" smtClean="0">
              <a:sym typeface="Wingdings" panose="05000000000000000000" pitchFamily="2" charset="2"/>
            </a:endParaRPr>
          </a:p>
          <a:p>
            <a:endParaRPr lang="nl-NL" dirty="0">
              <a:sym typeface="Wingdings" panose="05000000000000000000" pitchFamily="2" charset="2"/>
            </a:endParaRPr>
          </a:p>
          <a:p>
            <a:r>
              <a:rPr lang="nl-NL" dirty="0" smtClean="0">
                <a:sym typeface="Wingdings" panose="05000000000000000000" pitchFamily="2" charset="2"/>
              </a:rPr>
              <a:t>Gespleten of gescheurde nagel: </a:t>
            </a:r>
          </a:p>
          <a:p>
            <a:pPr marL="0" indent="0">
              <a:buNone/>
            </a:pPr>
            <a:r>
              <a:rPr lang="nl-NL" dirty="0" smtClean="0">
                <a:sym typeface="Wingdings" panose="05000000000000000000" pitchFamily="2" charset="2"/>
              </a:rPr>
              <a:t>verticale scheur. Pleister of pedicure </a:t>
            </a:r>
          </a:p>
          <a:p>
            <a:pPr marL="0" indent="0">
              <a:buNone/>
            </a:pPr>
            <a:r>
              <a:rPr lang="nl-NL" dirty="0" smtClean="0">
                <a:sym typeface="Wingdings" panose="05000000000000000000" pitchFamily="2" charset="2"/>
              </a:rPr>
              <a:t> scheur met gel of acryl dichten</a:t>
            </a:r>
          </a:p>
        </p:txBody>
      </p:sp>
      <p:pic>
        <p:nvPicPr>
          <p:cNvPr id="6" name="Afbeelding 5"/>
          <p:cNvPicPr>
            <a:picLocks noChangeAspect="1"/>
          </p:cNvPicPr>
          <p:nvPr/>
        </p:nvPicPr>
        <p:blipFill>
          <a:blip r:embed="rId3"/>
          <a:stretch>
            <a:fillRect/>
          </a:stretch>
        </p:blipFill>
        <p:spPr>
          <a:xfrm>
            <a:off x="4499992" y="2060848"/>
            <a:ext cx="4171034" cy="2129125"/>
          </a:xfrm>
          <a:prstGeom prst="rect">
            <a:avLst/>
          </a:prstGeom>
        </p:spPr>
      </p:pic>
      <p:pic>
        <p:nvPicPr>
          <p:cNvPr id="8" name="Afbeelding 7"/>
          <p:cNvPicPr>
            <a:picLocks noChangeAspect="1"/>
          </p:cNvPicPr>
          <p:nvPr/>
        </p:nvPicPr>
        <p:blipFill>
          <a:blip r:embed="rId4"/>
          <a:stretch>
            <a:fillRect/>
          </a:stretch>
        </p:blipFill>
        <p:spPr>
          <a:xfrm>
            <a:off x="6016967" y="4379815"/>
            <a:ext cx="3019529" cy="2253033"/>
          </a:xfrm>
          <a:prstGeom prst="rect">
            <a:avLst/>
          </a:prstGeom>
        </p:spPr>
      </p:pic>
    </p:spTree>
    <p:extLst>
      <p:ext uri="{BB962C8B-B14F-4D97-AF65-F5344CB8AC3E}">
        <p14:creationId xmlns:p14="http://schemas.microsoft.com/office/powerpoint/2010/main" val="1014800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Nagelaandoeningen </a:t>
            </a:r>
            <a:endParaRPr lang="nl-NL" dirty="0"/>
          </a:p>
        </p:txBody>
      </p:sp>
      <p:sp>
        <p:nvSpPr>
          <p:cNvPr id="3" name="Tijdelijke aanduiding voor inhoud 2"/>
          <p:cNvSpPr>
            <a:spLocks noGrp="1"/>
          </p:cNvSpPr>
          <p:nvPr>
            <p:ph sz="quarter" idx="1"/>
          </p:nvPr>
        </p:nvSpPr>
        <p:spPr/>
        <p:txBody>
          <a:bodyPr/>
          <a:lstStyle/>
          <a:p>
            <a:r>
              <a:rPr lang="nl-NL" dirty="0"/>
              <a:t>Likdoorn: Door langdurige druk. Likdoornpleister = erg agressief. Verwijderen </a:t>
            </a:r>
            <a:endParaRPr lang="nl-NL" dirty="0" smtClean="0"/>
          </a:p>
          <a:p>
            <a:pPr marL="0" indent="0">
              <a:buNone/>
            </a:pPr>
            <a:r>
              <a:rPr lang="nl-NL" dirty="0" smtClean="0"/>
              <a:t>door </a:t>
            </a:r>
            <a:r>
              <a:rPr lang="nl-NL" dirty="0"/>
              <a:t>een pedicure is beter. </a:t>
            </a:r>
          </a:p>
          <a:p>
            <a:endParaRPr lang="nl-NL" dirty="0" smtClean="0"/>
          </a:p>
          <a:p>
            <a:endParaRPr lang="nl-NL" dirty="0" smtClean="0"/>
          </a:p>
          <a:p>
            <a:r>
              <a:rPr lang="nl-NL" dirty="0" smtClean="0"/>
              <a:t>Schimmels</a:t>
            </a:r>
            <a:r>
              <a:rPr lang="nl-NL" dirty="0"/>
              <a:t>: Pijnlijk en jeuk. Besmettelijk! Huisarts </a:t>
            </a:r>
            <a:r>
              <a:rPr lang="nl-NL" dirty="0" smtClean="0"/>
              <a:t>                         </a:t>
            </a:r>
          </a:p>
          <a:p>
            <a:pPr marL="0" indent="0">
              <a:buNone/>
            </a:pPr>
            <a:r>
              <a:rPr lang="nl-NL" dirty="0">
                <a:sym typeface="Wingdings" panose="05000000000000000000" pitchFamily="2" charset="2"/>
              </a:rPr>
              <a:t> </a:t>
            </a:r>
            <a:r>
              <a:rPr lang="nl-NL" dirty="0" smtClean="0">
                <a:sym typeface="Wingdings" panose="05000000000000000000" pitchFamily="2" charset="2"/>
              </a:rPr>
              <a:t>                                         </a:t>
            </a:r>
            <a:r>
              <a:rPr lang="nl-NL" dirty="0" smtClean="0"/>
              <a:t> zalf </a:t>
            </a:r>
            <a:endParaRPr lang="nl-NL" dirty="0"/>
          </a:p>
          <a:p>
            <a:endParaRPr lang="nl-NL" dirty="0"/>
          </a:p>
        </p:txBody>
      </p:sp>
      <p:pic>
        <p:nvPicPr>
          <p:cNvPr id="4" name="Afbeelding 3"/>
          <p:cNvPicPr>
            <a:picLocks noChangeAspect="1"/>
          </p:cNvPicPr>
          <p:nvPr/>
        </p:nvPicPr>
        <p:blipFill>
          <a:blip r:embed="rId2"/>
          <a:stretch>
            <a:fillRect/>
          </a:stretch>
        </p:blipFill>
        <p:spPr>
          <a:xfrm>
            <a:off x="5004048" y="2060848"/>
            <a:ext cx="3832104" cy="1916052"/>
          </a:xfrm>
          <a:prstGeom prst="rect">
            <a:avLst/>
          </a:prstGeom>
        </p:spPr>
      </p:pic>
      <p:pic>
        <p:nvPicPr>
          <p:cNvPr id="5" name="Afbeelding 4"/>
          <p:cNvPicPr>
            <a:picLocks noChangeAspect="1"/>
          </p:cNvPicPr>
          <p:nvPr/>
        </p:nvPicPr>
        <p:blipFill>
          <a:blip r:embed="rId3"/>
          <a:stretch>
            <a:fillRect/>
          </a:stretch>
        </p:blipFill>
        <p:spPr>
          <a:xfrm>
            <a:off x="539552" y="4509120"/>
            <a:ext cx="3168352" cy="2108394"/>
          </a:xfrm>
          <a:prstGeom prst="rect">
            <a:avLst/>
          </a:prstGeom>
        </p:spPr>
      </p:pic>
    </p:spTree>
    <p:extLst>
      <p:ext uri="{BB962C8B-B14F-4D97-AF65-F5344CB8AC3E}">
        <p14:creationId xmlns:p14="http://schemas.microsoft.com/office/powerpoint/2010/main" val="2478190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Nagelaandoeningen </a:t>
            </a:r>
            <a:endParaRPr lang="nl-NL" dirty="0"/>
          </a:p>
        </p:txBody>
      </p:sp>
      <p:sp>
        <p:nvSpPr>
          <p:cNvPr id="8" name="Rechthoek 7"/>
          <p:cNvSpPr/>
          <p:nvPr/>
        </p:nvSpPr>
        <p:spPr>
          <a:xfrm>
            <a:off x="348644" y="1532997"/>
            <a:ext cx="8440616" cy="4330416"/>
          </a:xfrm>
          <a:prstGeom prst="rect">
            <a:avLst/>
          </a:prstGeom>
        </p:spPr>
        <p:txBody>
          <a:bodyPr wrap="square">
            <a:spAutoFit/>
          </a:bodyPr>
          <a:lstStyle/>
          <a:p>
            <a:pPr marL="274320" lvl="0" indent="-274320">
              <a:spcBef>
                <a:spcPct val="20000"/>
              </a:spcBef>
              <a:buClr>
                <a:srgbClr val="D16349"/>
              </a:buClr>
              <a:buSzPct val="85000"/>
              <a:buFont typeface="Wingdings 2"/>
              <a:buChar char=""/>
            </a:pPr>
            <a:r>
              <a:rPr lang="nl-NL" sz="2700" dirty="0">
                <a:solidFill>
                  <a:prstClr val="black"/>
                </a:solidFill>
              </a:rPr>
              <a:t>Eelt: Teveel eelt kan barsten en </a:t>
            </a:r>
            <a:endParaRPr lang="nl-NL" sz="2700" dirty="0" smtClean="0">
              <a:solidFill>
                <a:prstClr val="black"/>
              </a:solidFill>
            </a:endParaRPr>
          </a:p>
          <a:p>
            <a:pPr lvl="0">
              <a:spcBef>
                <a:spcPct val="20000"/>
              </a:spcBef>
              <a:buClr>
                <a:srgbClr val="D16349"/>
              </a:buClr>
              <a:buSzPct val="85000"/>
            </a:pPr>
            <a:r>
              <a:rPr lang="nl-NL" sz="2700" dirty="0" smtClean="0">
                <a:solidFill>
                  <a:prstClr val="black"/>
                </a:solidFill>
              </a:rPr>
              <a:t>Kloofjes </a:t>
            </a:r>
            <a:r>
              <a:rPr lang="nl-NL" sz="2700" dirty="0" smtClean="0">
                <a:solidFill>
                  <a:prstClr val="black"/>
                </a:solidFill>
                <a:sym typeface="Wingdings" panose="05000000000000000000" pitchFamily="2" charset="2"/>
              </a:rPr>
              <a:t> </a:t>
            </a:r>
            <a:r>
              <a:rPr lang="nl-NL" sz="2700" dirty="0" smtClean="0">
                <a:solidFill>
                  <a:prstClr val="black"/>
                </a:solidFill>
              </a:rPr>
              <a:t>Vijlen</a:t>
            </a:r>
            <a:endParaRPr lang="nl-NL" sz="2700" dirty="0">
              <a:solidFill>
                <a:prstClr val="black"/>
              </a:solidFill>
            </a:endParaRPr>
          </a:p>
          <a:p>
            <a:pPr lvl="0">
              <a:spcBef>
                <a:spcPct val="20000"/>
              </a:spcBef>
              <a:buClr>
                <a:srgbClr val="D16349"/>
              </a:buClr>
              <a:buSzPct val="85000"/>
            </a:pPr>
            <a:endParaRPr lang="nl-NL" sz="2700" dirty="0" smtClean="0">
              <a:solidFill>
                <a:prstClr val="black"/>
              </a:solidFill>
            </a:endParaRPr>
          </a:p>
          <a:p>
            <a:pPr lvl="0">
              <a:spcBef>
                <a:spcPct val="20000"/>
              </a:spcBef>
              <a:buClr>
                <a:srgbClr val="D16349"/>
              </a:buClr>
              <a:buSzPct val="85000"/>
            </a:pPr>
            <a:endParaRPr lang="nl-NL" sz="2700" dirty="0" smtClean="0">
              <a:solidFill>
                <a:prstClr val="black"/>
              </a:solidFill>
            </a:endParaRPr>
          </a:p>
          <a:p>
            <a:pPr marL="274320" lvl="0" indent="-274320">
              <a:spcBef>
                <a:spcPct val="20000"/>
              </a:spcBef>
              <a:buClr>
                <a:srgbClr val="D16349"/>
              </a:buClr>
              <a:buSzPct val="85000"/>
              <a:buFont typeface="Wingdings 2"/>
              <a:buChar char=""/>
            </a:pPr>
            <a:r>
              <a:rPr lang="nl-NL" sz="2700" dirty="0" smtClean="0">
                <a:solidFill>
                  <a:prstClr val="black"/>
                </a:solidFill>
              </a:rPr>
              <a:t>Kalknagel</a:t>
            </a:r>
            <a:r>
              <a:rPr lang="nl-NL" sz="2700" dirty="0">
                <a:solidFill>
                  <a:prstClr val="black"/>
                </a:solidFill>
              </a:rPr>
              <a:t>: Dikke gele nagel door schimmel of eczeem. Pijnlijk en kans op ingroeien. Moet worden behandeld </a:t>
            </a:r>
            <a:r>
              <a:rPr lang="nl-NL" sz="2700" dirty="0">
                <a:solidFill>
                  <a:prstClr val="black"/>
                </a:solidFill>
                <a:sym typeface="Wingdings" panose="05000000000000000000" pitchFamily="2" charset="2"/>
              </a:rPr>
              <a:t></a:t>
            </a:r>
            <a:r>
              <a:rPr lang="nl-NL" sz="2700" dirty="0">
                <a:solidFill>
                  <a:prstClr val="black"/>
                </a:solidFill>
              </a:rPr>
              <a:t> middelen bij </a:t>
            </a:r>
            <a:endParaRPr lang="nl-NL" sz="2700" dirty="0" smtClean="0">
              <a:solidFill>
                <a:prstClr val="black"/>
              </a:solidFill>
            </a:endParaRPr>
          </a:p>
          <a:p>
            <a:pPr lvl="0">
              <a:spcBef>
                <a:spcPct val="20000"/>
              </a:spcBef>
              <a:buClr>
                <a:srgbClr val="D16349"/>
              </a:buClr>
              <a:buSzPct val="85000"/>
            </a:pPr>
            <a:r>
              <a:rPr lang="nl-NL" sz="2700" dirty="0" smtClean="0">
                <a:solidFill>
                  <a:prstClr val="black"/>
                </a:solidFill>
              </a:rPr>
              <a:t>de </a:t>
            </a:r>
            <a:r>
              <a:rPr lang="nl-NL" sz="2700" dirty="0">
                <a:solidFill>
                  <a:prstClr val="black"/>
                </a:solidFill>
              </a:rPr>
              <a:t>apotheek. Behandeling </a:t>
            </a:r>
            <a:endParaRPr lang="nl-NL" sz="2700" dirty="0" smtClean="0">
              <a:solidFill>
                <a:prstClr val="black"/>
              </a:solidFill>
            </a:endParaRPr>
          </a:p>
          <a:p>
            <a:pPr lvl="0">
              <a:spcBef>
                <a:spcPct val="20000"/>
              </a:spcBef>
              <a:buClr>
                <a:srgbClr val="D16349"/>
              </a:buClr>
              <a:buSzPct val="85000"/>
            </a:pPr>
            <a:r>
              <a:rPr lang="nl-NL" sz="2700" dirty="0" smtClean="0">
                <a:solidFill>
                  <a:prstClr val="black"/>
                </a:solidFill>
              </a:rPr>
              <a:t>duurt </a:t>
            </a:r>
            <a:r>
              <a:rPr lang="nl-NL" sz="2700" dirty="0">
                <a:solidFill>
                  <a:prstClr val="black"/>
                </a:solidFill>
              </a:rPr>
              <a:t>lang! </a:t>
            </a:r>
          </a:p>
        </p:txBody>
      </p:sp>
      <p:pic>
        <p:nvPicPr>
          <p:cNvPr id="9" name="Afbeelding 8"/>
          <p:cNvPicPr>
            <a:picLocks noChangeAspect="1"/>
          </p:cNvPicPr>
          <p:nvPr/>
        </p:nvPicPr>
        <p:blipFill>
          <a:blip r:embed="rId2"/>
          <a:stretch>
            <a:fillRect/>
          </a:stretch>
        </p:blipFill>
        <p:spPr>
          <a:xfrm>
            <a:off x="5778652" y="987552"/>
            <a:ext cx="3057500" cy="2212055"/>
          </a:xfrm>
          <a:prstGeom prst="rect">
            <a:avLst/>
          </a:prstGeom>
        </p:spPr>
      </p:pic>
      <p:pic>
        <p:nvPicPr>
          <p:cNvPr id="10" name="Afbeelding 9"/>
          <p:cNvPicPr>
            <a:picLocks noChangeAspect="1"/>
          </p:cNvPicPr>
          <p:nvPr/>
        </p:nvPicPr>
        <p:blipFill>
          <a:blip r:embed="rId3"/>
          <a:stretch>
            <a:fillRect/>
          </a:stretch>
        </p:blipFill>
        <p:spPr>
          <a:xfrm>
            <a:off x="5076056" y="4440519"/>
            <a:ext cx="3904851" cy="2402985"/>
          </a:xfrm>
          <a:prstGeom prst="rect">
            <a:avLst/>
          </a:prstGeom>
        </p:spPr>
      </p:pic>
    </p:spTree>
    <p:extLst>
      <p:ext uri="{BB962C8B-B14F-4D97-AF65-F5344CB8AC3E}">
        <p14:creationId xmlns:p14="http://schemas.microsoft.com/office/powerpoint/2010/main" val="5101785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el">
  <a:themeElements>
    <a:clrScheme name="Civie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e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e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168</TotalTime>
  <Words>864</Words>
  <Application>Microsoft Office PowerPoint</Application>
  <PresentationFormat>Diavoorstelling (4:3)</PresentationFormat>
  <Paragraphs>145</Paragraphs>
  <Slides>16</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Calibri</vt:lpstr>
      <vt:lpstr>Georgia</vt:lpstr>
      <vt:lpstr>Wingdings</vt:lpstr>
      <vt:lpstr>Wingdings 2</vt:lpstr>
      <vt:lpstr>Civiel</vt:lpstr>
      <vt:lpstr>ADL</vt:lpstr>
      <vt:lpstr>Wat gaan we doen vandaag?</vt:lpstr>
      <vt:lpstr>Scheren </vt:lpstr>
      <vt:lpstr>Haarverzorging</vt:lpstr>
      <vt:lpstr>Haarverzorging </vt:lpstr>
      <vt:lpstr>Nagelverzorging</vt:lpstr>
      <vt:lpstr>Nagelaandoeningen = ziekte of afwijking aan nagels</vt:lpstr>
      <vt:lpstr>Nagelaandoeningen </vt:lpstr>
      <vt:lpstr>Nagelaandoeningen </vt:lpstr>
      <vt:lpstr>15.1 textiel verzorging  </vt:lpstr>
      <vt:lpstr>15.1 textiel</vt:lpstr>
      <vt:lpstr>15.1 textiel </vt:lpstr>
      <vt:lpstr>15.2 wassen </vt:lpstr>
      <vt:lpstr>15.3 vlekken</vt:lpstr>
      <vt:lpstr>Wasvoorschriften </vt:lpstr>
      <vt:lpstr>PowerPoint-presentatie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ADL</dc:title>
  <dc:creator>Marcella</dc:creator>
  <cp:lastModifiedBy>Ilse Mellema - Peper</cp:lastModifiedBy>
  <cp:revision>29</cp:revision>
  <dcterms:created xsi:type="dcterms:W3CDTF">2017-03-06T08:34:50Z</dcterms:created>
  <dcterms:modified xsi:type="dcterms:W3CDTF">2019-03-07T13:18:14Z</dcterms:modified>
</cp:coreProperties>
</file>